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57" r:id="rId3"/>
    <p:sldId id="259" r:id="rId4"/>
    <p:sldId id="260" r:id="rId5"/>
    <p:sldId id="261" r:id="rId6"/>
    <p:sldId id="272" r:id="rId7"/>
    <p:sldId id="262" r:id="rId8"/>
    <p:sldId id="274" r:id="rId9"/>
    <p:sldId id="276" r:id="rId10"/>
    <p:sldId id="265" r:id="rId11"/>
    <p:sldId id="266" r:id="rId12"/>
    <p:sldId id="270" r:id="rId13"/>
    <p:sldId id="269" r:id="rId14"/>
    <p:sldId id="273" r:id="rId15"/>
    <p:sldId id="277"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4475" autoAdjust="0"/>
  </p:normalViewPr>
  <p:slideViewPr>
    <p:cSldViewPr snapToGrid="0" snapToObjects="1">
      <p:cViewPr>
        <p:scale>
          <a:sx n="68" d="100"/>
          <a:sy n="68" d="100"/>
        </p:scale>
        <p:origin x="-2144"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C79DF1-3C03-674B-ADC1-467E32019D83}" type="datetimeFigureOut">
              <a:rPr lang="en-US" smtClean="0"/>
              <a:t>2/2/15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610D15-3F76-9246-A1A1-29E3EF2A548D}" type="slidenum">
              <a:rPr lang="en-US" smtClean="0"/>
              <a:t>‹#›</a:t>
            </a:fld>
            <a:endParaRPr lang="en-US"/>
          </a:p>
        </p:txBody>
      </p:sp>
    </p:spTree>
    <p:extLst>
      <p:ext uri="{BB962C8B-B14F-4D97-AF65-F5344CB8AC3E}">
        <p14:creationId xmlns:p14="http://schemas.microsoft.com/office/powerpoint/2010/main" val="149552690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610D15-3F76-9246-A1A1-29E3EF2A548D}" type="slidenum">
              <a:rPr lang="en-US" smtClean="0"/>
              <a:t>1</a:t>
            </a:fld>
            <a:endParaRPr lang="en-US"/>
          </a:p>
        </p:txBody>
      </p:sp>
    </p:spTree>
    <p:extLst>
      <p:ext uri="{BB962C8B-B14F-4D97-AF65-F5344CB8AC3E}">
        <p14:creationId xmlns:p14="http://schemas.microsoft.com/office/powerpoint/2010/main" val="1996047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CPAP 5-10 cm H20 with high flow from flow meter on AGM</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PEEP as tolerated</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Alveolar recruitment maneuvers: cycling maneuvers, sustained inflation maneuvers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 Gradually increasing PEEP in  a step-wise fashion to overcome closing pressure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 Holding 40 cmH20 for 10 seconds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 study by </a:t>
            </a:r>
            <a:r>
              <a:rPr lang="en-US" baseline="0" dirty="0" err="1" smtClean="0"/>
              <a:t>Kozian</a:t>
            </a:r>
            <a:r>
              <a:rPr lang="en-US" baseline="0" dirty="0" smtClean="0"/>
              <a:t> et all found that performing ARM BEFORE initiation of OLV improved aeration and decreased atelectasis in the dependent lung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Obviously, you need to stop your patient from becoming hypoxic then troubleshoot the</a:t>
            </a:r>
            <a:r>
              <a:rPr lang="en-US" baseline="0" dirty="0" smtClean="0"/>
              <a:t> cause</a:t>
            </a:r>
            <a:endParaRPr lang="en-US" dirty="0" smtClean="0"/>
          </a:p>
          <a:p>
            <a:endParaRPr lang="en-US" dirty="0"/>
          </a:p>
        </p:txBody>
      </p:sp>
      <p:sp>
        <p:nvSpPr>
          <p:cNvPr id="4" name="Slide Number Placeholder 3"/>
          <p:cNvSpPr>
            <a:spLocks noGrp="1"/>
          </p:cNvSpPr>
          <p:nvPr>
            <p:ph type="sldNum" sz="quarter" idx="10"/>
          </p:nvPr>
        </p:nvSpPr>
        <p:spPr/>
        <p:txBody>
          <a:bodyPr/>
          <a:lstStyle/>
          <a:p>
            <a:fld id="{74610D15-3F76-9246-A1A1-29E3EF2A548D}" type="slidenum">
              <a:rPr lang="en-US" smtClean="0"/>
              <a:t>10</a:t>
            </a:fld>
            <a:endParaRPr lang="en-US"/>
          </a:p>
        </p:txBody>
      </p:sp>
    </p:spTree>
    <p:extLst>
      <p:ext uri="{BB962C8B-B14F-4D97-AF65-F5344CB8AC3E}">
        <p14:creationId xmlns:p14="http://schemas.microsoft.com/office/powerpoint/2010/main" val="666858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 at the patient now…</a:t>
            </a:r>
          </a:p>
          <a:p>
            <a:r>
              <a:rPr lang="en-US" dirty="0" smtClean="0"/>
              <a:t>Sat 93%</a:t>
            </a:r>
            <a:r>
              <a:rPr lang="en-US" baseline="0" dirty="0" smtClean="0"/>
              <a:t> - okay?</a:t>
            </a:r>
            <a:endParaRPr lang="en-US" dirty="0" smtClean="0"/>
          </a:p>
          <a:p>
            <a:r>
              <a:rPr lang="en-US" dirty="0" smtClean="0"/>
              <a:t>FiO2 .5</a:t>
            </a:r>
            <a:r>
              <a:rPr lang="en-US" baseline="0" dirty="0" smtClean="0"/>
              <a:t> – okay?</a:t>
            </a:r>
          </a:p>
          <a:p>
            <a:r>
              <a:rPr lang="en-US" baseline="0" dirty="0" smtClean="0"/>
              <a:t>What do we think our PaO2 is? He started out at a PaO2 of 83 when his Sat was 95%. PaO2 is now 80. Are we happy?</a:t>
            </a:r>
          </a:p>
          <a:p>
            <a:r>
              <a:rPr lang="en-US" baseline="0" dirty="0" smtClean="0"/>
              <a:t>PaO2/FiO2 ratio = 160</a:t>
            </a:r>
          </a:p>
          <a:p>
            <a:r>
              <a:rPr lang="en-US" baseline="0" dirty="0" smtClean="0"/>
              <a:t>Can we optimize this?</a:t>
            </a:r>
          </a:p>
          <a:p>
            <a:endParaRPr lang="en-US" dirty="0" smtClean="0"/>
          </a:p>
          <a:p>
            <a:r>
              <a:rPr lang="en-US" dirty="0" smtClean="0"/>
              <a:t>Numbers get worse:</a:t>
            </a:r>
          </a:p>
          <a:p>
            <a:r>
              <a:rPr lang="en-US" dirty="0" smtClean="0"/>
              <a:t>pH 7.32</a:t>
            </a:r>
          </a:p>
          <a:p>
            <a:r>
              <a:rPr lang="en-US" dirty="0" smtClean="0"/>
              <a:t>CO2 48</a:t>
            </a:r>
          </a:p>
          <a:p>
            <a:r>
              <a:rPr lang="en-US" dirty="0" smtClean="0"/>
              <a:t>HCO3 23</a:t>
            </a:r>
          </a:p>
          <a:p>
            <a:r>
              <a:rPr lang="en-US" dirty="0" smtClean="0"/>
              <a:t>PaO2 52</a:t>
            </a:r>
          </a:p>
          <a:p>
            <a:r>
              <a:rPr lang="en-US" dirty="0" smtClean="0"/>
              <a:t>Sat 88%</a:t>
            </a:r>
          </a:p>
          <a:p>
            <a:r>
              <a:rPr lang="en-US" dirty="0" smtClean="0"/>
              <a:t>ETCO2 34</a:t>
            </a:r>
          </a:p>
          <a:p>
            <a:r>
              <a:rPr lang="en-US" dirty="0" smtClean="0"/>
              <a:t>FiO2 50%</a:t>
            </a:r>
          </a:p>
          <a:p>
            <a:endParaRPr lang="en-US" dirty="0" smtClean="0"/>
          </a:p>
          <a:p>
            <a:r>
              <a:rPr lang="en-US" dirty="0" smtClean="0"/>
              <a:t>Optimizing the patient – CPAP, PEEP, alveolar recruitment, TLV</a:t>
            </a:r>
          </a:p>
          <a:p>
            <a:r>
              <a:rPr lang="en-US" dirty="0" smtClean="0"/>
              <a:t>----- Meeting Notes (1/27/15 07:04) -----</a:t>
            </a:r>
          </a:p>
          <a:p>
            <a:r>
              <a:rPr lang="en-US" dirty="0" smtClean="0"/>
              <a:t>What else can we look at for this patient?</a:t>
            </a:r>
          </a:p>
          <a:p>
            <a:r>
              <a:rPr lang="en-US" dirty="0" smtClean="0"/>
              <a:t>What can our A-a gradient tell us?</a:t>
            </a:r>
          </a:p>
          <a:p>
            <a:endParaRPr lang="en-US" dirty="0" smtClean="0"/>
          </a:p>
          <a:p>
            <a:r>
              <a:rPr lang="en-US" dirty="0" smtClean="0"/>
              <a:t>Alveolar gas equation PAO2 = FiO2 (PB-PH20)-PaCO2/RQ</a:t>
            </a:r>
          </a:p>
          <a:p>
            <a:endParaRPr lang="en-US" dirty="0" smtClean="0"/>
          </a:p>
          <a:p>
            <a:r>
              <a:rPr lang="en-US" dirty="0" smtClean="0"/>
              <a:t>Our FiO2 is .5</a:t>
            </a:r>
          </a:p>
          <a:p>
            <a:r>
              <a:rPr lang="en-US" dirty="0" smtClean="0"/>
              <a:t>PB = 760    PH2O = 47</a:t>
            </a:r>
          </a:p>
          <a:p>
            <a:r>
              <a:rPr lang="en-US" dirty="0" smtClean="0"/>
              <a:t>PaCO2  48</a:t>
            </a:r>
          </a:p>
          <a:p>
            <a:r>
              <a:rPr lang="en-US" dirty="0" smtClean="0"/>
              <a:t>RQ = 0.825</a:t>
            </a:r>
          </a:p>
          <a:p>
            <a:r>
              <a:rPr lang="en-US" dirty="0" smtClean="0"/>
              <a:t>PA02 = 298 - this is the average of all the alveoli - but not what is happening in every single alveolus</a:t>
            </a:r>
          </a:p>
          <a:p>
            <a:endParaRPr lang="en-US" dirty="0" smtClean="0"/>
          </a:p>
          <a:p>
            <a:r>
              <a:rPr lang="en-US" dirty="0" smtClean="0"/>
              <a:t>A-a = (Age/4)+4 ~ 21.5</a:t>
            </a:r>
          </a:p>
          <a:p>
            <a:r>
              <a:rPr lang="en-US" dirty="0" smtClean="0"/>
              <a:t>PAO2 = 298  PaO2 = 80</a:t>
            </a:r>
          </a:p>
          <a:p>
            <a:r>
              <a:rPr lang="en-US" dirty="0" smtClean="0"/>
              <a:t>A-a gradient = 218</a:t>
            </a:r>
          </a:p>
          <a:p>
            <a:r>
              <a:rPr lang="en-US" dirty="0" smtClean="0"/>
              <a:t>The gradient can be elevated in R-L shunt, V/Q mismatch, or diffusion abnormality</a:t>
            </a:r>
          </a:p>
          <a:p>
            <a:r>
              <a:rPr lang="en-US" dirty="0" smtClean="0"/>
              <a:t>What do we have? Mismatch, PE? </a:t>
            </a:r>
          </a:p>
          <a:p>
            <a:r>
              <a:rPr lang="en-US" dirty="0" smtClean="0"/>
              <a:t>PE is going to give you a big gradient with a decerasing CO2</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74610D15-3F76-9246-A1A1-29E3EF2A548D}" type="slidenum">
              <a:rPr lang="en-US" smtClean="0"/>
              <a:t>11</a:t>
            </a:fld>
            <a:endParaRPr lang="en-US"/>
          </a:p>
        </p:txBody>
      </p:sp>
    </p:spTree>
    <p:extLst>
      <p:ext uri="{BB962C8B-B14F-4D97-AF65-F5344CB8AC3E}">
        <p14:creationId xmlns:p14="http://schemas.microsoft.com/office/powerpoint/2010/main" val="3261036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610D15-3F76-9246-A1A1-29E3EF2A548D}" type="slidenum">
              <a:rPr lang="en-US" smtClean="0"/>
              <a:t>12</a:t>
            </a:fld>
            <a:endParaRPr lang="en-US"/>
          </a:p>
        </p:txBody>
      </p:sp>
    </p:spTree>
    <p:extLst>
      <p:ext uri="{BB962C8B-B14F-4D97-AF65-F5344CB8AC3E}">
        <p14:creationId xmlns:p14="http://schemas.microsoft.com/office/powerpoint/2010/main" val="2303184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610D15-3F76-9246-A1A1-29E3EF2A548D}" type="slidenum">
              <a:rPr lang="en-US" smtClean="0"/>
              <a:t>13</a:t>
            </a:fld>
            <a:endParaRPr lang="en-US"/>
          </a:p>
        </p:txBody>
      </p:sp>
    </p:spTree>
    <p:extLst>
      <p:ext uri="{BB962C8B-B14F-4D97-AF65-F5344CB8AC3E}">
        <p14:creationId xmlns:p14="http://schemas.microsoft.com/office/powerpoint/2010/main" val="237974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610D15-3F76-9246-A1A1-29E3EF2A548D}" type="slidenum">
              <a:rPr lang="en-US" smtClean="0"/>
              <a:t>14</a:t>
            </a:fld>
            <a:endParaRPr lang="en-US"/>
          </a:p>
        </p:txBody>
      </p:sp>
    </p:spTree>
    <p:extLst>
      <p:ext uri="{BB962C8B-B14F-4D97-AF65-F5344CB8AC3E}">
        <p14:creationId xmlns:p14="http://schemas.microsoft.com/office/powerpoint/2010/main" val="25698722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610D15-3F76-9246-A1A1-29E3EF2A548D}" type="slidenum">
              <a:rPr lang="en-US" smtClean="0"/>
              <a:t>15</a:t>
            </a:fld>
            <a:endParaRPr lang="en-US"/>
          </a:p>
        </p:txBody>
      </p:sp>
    </p:spTree>
    <p:extLst>
      <p:ext uri="{BB962C8B-B14F-4D97-AF65-F5344CB8AC3E}">
        <p14:creationId xmlns:p14="http://schemas.microsoft.com/office/powerpoint/2010/main" val="3065325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610D15-3F76-9246-A1A1-29E3EF2A548D}" type="slidenum">
              <a:rPr lang="en-US" smtClean="0"/>
              <a:t>2</a:t>
            </a:fld>
            <a:endParaRPr lang="en-US"/>
          </a:p>
        </p:txBody>
      </p:sp>
    </p:spTree>
    <p:extLst>
      <p:ext uri="{BB962C8B-B14F-4D97-AF65-F5344CB8AC3E}">
        <p14:creationId xmlns:p14="http://schemas.microsoft.com/office/powerpoint/2010/main" val="1149535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CBC/ </a:t>
            </a:r>
            <a:r>
              <a:rPr lang="en-US" dirty="0" err="1" smtClean="0"/>
              <a:t>Chem</a:t>
            </a:r>
            <a:r>
              <a:rPr lang="en-US" dirty="0" smtClean="0"/>
              <a:t> panel WNL</a:t>
            </a:r>
          </a:p>
          <a:p>
            <a:pPr algn="l"/>
            <a:r>
              <a:rPr lang="en-US" dirty="0" smtClean="0"/>
              <a:t>PFT’s: FEV1/ FVC 67%</a:t>
            </a:r>
          </a:p>
          <a:p>
            <a:pPr algn="l"/>
            <a:r>
              <a:rPr lang="en-US" dirty="0" smtClean="0"/>
              <a:t>ABG (room air)</a:t>
            </a:r>
          </a:p>
          <a:p>
            <a:pPr lvl="1" algn="l"/>
            <a:r>
              <a:rPr lang="en-US" dirty="0" smtClean="0"/>
              <a:t>pH 7.37</a:t>
            </a:r>
          </a:p>
          <a:p>
            <a:pPr lvl="1" algn="l"/>
            <a:r>
              <a:rPr lang="en-US" dirty="0" smtClean="0"/>
              <a:t>PaCO</a:t>
            </a:r>
            <a:r>
              <a:rPr lang="en-US" baseline="-25000" dirty="0" smtClean="0"/>
              <a:t>2</a:t>
            </a:r>
            <a:r>
              <a:rPr lang="en-US" dirty="0" smtClean="0"/>
              <a:t> 44</a:t>
            </a:r>
          </a:p>
          <a:p>
            <a:pPr lvl="1" algn="l"/>
            <a:r>
              <a:rPr lang="en-US" dirty="0" smtClean="0"/>
              <a:t>HCO</a:t>
            </a:r>
            <a:r>
              <a:rPr lang="en-US" baseline="-25000" dirty="0" smtClean="0"/>
              <a:t>3</a:t>
            </a:r>
            <a:r>
              <a:rPr lang="en-US" dirty="0" smtClean="0"/>
              <a:t> 25</a:t>
            </a:r>
          </a:p>
          <a:p>
            <a:pPr lvl="1" algn="l"/>
            <a:r>
              <a:rPr lang="en-US" dirty="0" smtClean="0"/>
              <a:t>PaO2 83</a:t>
            </a:r>
          </a:p>
          <a:p>
            <a:pPr lvl="1" algn="l"/>
            <a:r>
              <a:rPr lang="en-US" dirty="0" smtClean="0"/>
              <a:t>SaO2 95%</a:t>
            </a:r>
          </a:p>
          <a:p>
            <a:pPr lvl="1" algn="l"/>
            <a:r>
              <a:rPr lang="en-US" dirty="0" smtClean="0"/>
              <a:t>EtCO2 32</a:t>
            </a:r>
          </a:p>
          <a:p>
            <a:r>
              <a:rPr lang="en-US" dirty="0" smtClean="0"/>
              <a:t>PaO2 FiO2 Ratio = 395</a:t>
            </a:r>
            <a:r>
              <a:rPr lang="en-US" baseline="0" dirty="0" smtClean="0"/>
              <a:t> on room air</a:t>
            </a:r>
          </a:p>
          <a:p>
            <a:r>
              <a:rPr lang="en-US" baseline="0" dirty="0" smtClean="0"/>
              <a:t>FEV1/FVC 67% what does that tell u about postop?  A ratio of &lt;50% predicted is an indication of increased postop complications</a:t>
            </a:r>
            <a:endParaRPr lang="en-US" dirty="0" smtClean="0"/>
          </a:p>
          <a:p>
            <a:endParaRPr lang="en-US" dirty="0"/>
          </a:p>
        </p:txBody>
      </p:sp>
      <p:sp>
        <p:nvSpPr>
          <p:cNvPr id="4" name="Slide Number Placeholder 3"/>
          <p:cNvSpPr>
            <a:spLocks noGrp="1"/>
          </p:cNvSpPr>
          <p:nvPr>
            <p:ph type="sldNum" sz="quarter" idx="10"/>
          </p:nvPr>
        </p:nvSpPr>
        <p:spPr/>
        <p:txBody>
          <a:bodyPr/>
          <a:lstStyle/>
          <a:p>
            <a:fld id="{74610D15-3F76-9246-A1A1-29E3EF2A548D}" type="slidenum">
              <a:rPr lang="en-US" smtClean="0"/>
              <a:t>3</a:t>
            </a:fld>
            <a:endParaRPr lang="en-US"/>
          </a:p>
        </p:txBody>
      </p:sp>
    </p:spTree>
    <p:extLst>
      <p:ext uri="{BB962C8B-B14F-4D97-AF65-F5344CB8AC3E}">
        <p14:creationId xmlns:p14="http://schemas.microsoft.com/office/powerpoint/2010/main" val="3781706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610D15-3F76-9246-A1A1-29E3EF2A548D}" type="slidenum">
              <a:rPr lang="en-US" smtClean="0"/>
              <a:t>4</a:t>
            </a:fld>
            <a:endParaRPr lang="en-US"/>
          </a:p>
        </p:txBody>
      </p:sp>
    </p:spTree>
    <p:extLst>
      <p:ext uri="{BB962C8B-B14F-4D97-AF65-F5344CB8AC3E}">
        <p14:creationId xmlns:p14="http://schemas.microsoft.com/office/powerpoint/2010/main" val="2152853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indications</a:t>
            </a:r>
            <a:r>
              <a:rPr lang="en-US" baseline="0" dirty="0" smtClean="0"/>
              <a:t> for OLV are sometimes referred to as surgical </a:t>
            </a:r>
            <a:r>
              <a:rPr lang="en-US" baseline="0" dirty="0" err="1" smtClean="0"/>
              <a:t>vs</a:t>
            </a:r>
            <a:r>
              <a:rPr lang="en-US" baseline="0" dirty="0" smtClean="0"/>
              <a:t> non surgical, lung isolation </a:t>
            </a:r>
            <a:r>
              <a:rPr lang="en-US" baseline="0" dirty="0" err="1" smtClean="0"/>
              <a:t>vs</a:t>
            </a:r>
            <a:r>
              <a:rPr lang="en-US" baseline="0" dirty="0" smtClean="0"/>
              <a:t> lung separation, or most often absolute </a:t>
            </a:r>
            <a:r>
              <a:rPr lang="en-US" baseline="0" dirty="0" err="1" smtClean="0"/>
              <a:t>vs</a:t>
            </a:r>
            <a:r>
              <a:rPr lang="en-US" baseline="0" dirty="0" smtClean="0"/>
              <a:t> relative</a:t>
            </a:r>
          </a:p>
          <a:p>
            <a:r>
              <a:rPr lang="en-US" baseline="0" dirty="0" smtClean="0"/>
              <a:t>Here we see that infection and bleeding are out top indications – when we absolutely do not want what is happening in one lung to spread to the opposite lung</a:t>
            </a:r>
          </a:p>
          <a:p>
            <a:r>
              <a:rPr lang="en-US" baseline="0" dirty="0" smtClean="0"/>
              <a:t>Our surgical indications fall under the relative category – which is good because it gives us options on how to implement OLV. Absolute indications require a DLT, relative indications generally allow for the use of a DLT or BB</a:t>
            </a:r>
          </a:p>
          <a:p>
            <a:endParaRPr lang="en-US" baseline="0" dirty="0" smtClean="0"/>
          </a:p>
        </p:txBody>
      </p:sp>
      <p:sp>
        <p:nvSpPr>
          <p:cNvPr id="4" name="Slide Number Placeholder 3"/>
          <p:cNvSpPr>
            <a:spLocks noGrp="1"/>
          </p:cNvSpPr>
          <p:nvPr>
            <p:ph type="sldNum" sz="quarter" idx="10"/>
          </p:nvPr>
        </p:nvSpPr>
        <p:spPr/>
        <p:txBody>
          <a:bodyPr/>
          <a:lstStyle/>
          <a:p>
            <a:fld id="{74610D15-3F76-9246-A1A1-29E3EF2A548D}" type="slidenum">
              <a:rPr lang="en-US" smtClean="0"/>
              <a:t>5</a:t>
            </a:fld>
            <a:endParaRPr lang="en-US"/>
          </a:p>
        </p:txBody>
      </p:sp>
    </p:spTree>
    <p:extLst>
      <p:ext uri="{BB962C8B-B14F-4D97-AF65-F5344CB8AC3E}">
        <p14:creationId xmlns:p14="http://schemas.microsoft.com/office/powerpoint/2010/main" val="694757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let’s talk about dead space</a:t>
            </a:r>
            <a:r>
              <a:rPr lang="en-US" baseline="0" dirty="0" smtClean="0"/>
              <a:t> and shunt. </a:t>
            </a:r>
            <a:r>
              <a:rPr lang="en-US" baseline="0" dirty="0" smtClean="0"/>
              <a:t>Dead space = ventilated not perfused. Shunt = perfused not ventilated.</a:t>
            </a:r>
            <a:endParaRPr lang="en-US" baseline="0" dirty="0" smtClean="0"/>
          </a:p>
          <a:p>
            <a:r>
              <a:rPr lang="en-US" baseline="0" dirty="0" smtClean="0"/>
              <a:t>Zones 1, 2, 3. 1 is dead space, 2 is matched, 3 is shunt. </a:t>
            </a:r>
            <a:endParaRPr lang="en-US" baseline="0" dirty="0" smtClean="0"/>
          </a:p>
          <a:p>
            <a:r>
              <a:rPr lang="en-US" baseline="0" dirty="0" smtClean="0"/>
              <a:t>Lastly, and briefly, lets review hypoxic pulmonary vasoconstriction. We have hypoxemia anywhere else in the body and what happens </a:t>
            </a:r>
            <a:r>
              <a:rPr lang="en-US" baseline="0" dirty="0" smtClean="0"/>
              <a:t>–vasodilation</a:t>
            </a:r>
            <a:r>
              <a:rPr lang="en-US" baseline="0" dirty="0" smtClean="0"/>
              <a:t>. Fortunately </a:t>
            </a:r>
            <a:r>
              <a:rPr lang="en-US" baseline="0" dirty="0" smtClean="0"/>
              <a:t>for </a:t>
            </a:r>
            <a:r>
              <a:rPr lang="en-US" baseline="0" dirty="0" smtClean="0"/>
              <a:t>us we have HPV in the lungs – so when there are alveoli not getting adequate oxygenation, the hypoxemia causes vasoconstriction of the vasculature around that alveolus and blood flow to the area is limited. </a:t>
            </a:r>
          </a:p>
          <a:p>
            <a:r>
              <a:rPr lang="en-US" baseline="0" dirty="0" smtClean="0"/>
              <a:t>One last question - How does air get to the last 3 generations of airways? Diffusion, not bulk flow</a:t>
            </a:r>
          </a:p>
          <a:p>
            <a:endParaRPr lang="en-US" baseline="0" dirty="0" smtClean="0"/>
          </a:p>
        </p:txBody>
      </p:sp>
      <p:sp>
        <p:nvSpPr>
          <p:cNvPr id="4" name="Slide Number Placeholder 3"/>
          <p:cNvSpPr>
            <a:spLocks noGrp="1"/>
          </p:cNvSpPr>
          <p:nvPr>
            <p:ph type="sldNum" sz="quarter" idx="10"/>
          </p:nvPr>
        </p:nvSpPr>
        <p:spPr/>
        <p:txBody>
          <a:bodyPr/>
          <a:lstStyle/>
          <a:p>
            <a:fld id="{74610D15-3F76-9246-A1A1-29E3EF2A548D}" type="slidenum">
              <a:rPr lang="en-US" smtClean="0"/>
              <a:t>6</a:t>
            </a:fld>
            <a:endParaRPr lang="en-US"/>
          </a:p>
        </p:txBody>
      </p:sp>
    </p:spTree>
    <p:extLst>
      <p:ext uri="{BB962C8B-B14F-4D97-AF65-F5344CB8AC3E}">
        <p14:creationId xmlns:p14="http://schemas.microsoft.com/office/powerpoint/2010/main" val="1327414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smtClean="0"/>
              <a:t>right lung provides 60% of TLV</a:t>
            </a:r>
            <a:r>
              <a:rPr lang="en-US" baseline="0" dirty="0" smtClean="0"/>
              <a:t>. Which means that something such as a right sided </a:t>
            </a:r>
            <a:r>
              <a:rPr lang="en-US" baseline="0" dirty="0" err="1" smtClean="0"/>
              <a:t>pneumonectomy</a:t>
            </a:r>
            <a:r>
              <a:rPr lang="en-US" baseline="0" dirty="0" smtClean="0"/>
              <a:t> will have a greater impact postoperatively and carry a higher mortality rate than would the same procedure on the left. </a:t>
            </a:r>
          </a:p>
          <a:p>
            <a:r>
              <a:rPr lang="en-US" dirty="0" smtClean="0"/>
              <a:t>This is a really great chart from the Elisha Case Studies book. It gives a summary of where</a:t>
            </a:r>
            <a:r>
              <a:rPr lang="en-US" baseline="0" dirty="0" smtClean="0"/>
              <a:t> ventilation and perfusion are highest depending on patient position and condition. </a:t>
            </a:r>
          </a:p>
          <a:p>
            <a:r>
              <a:rPr lang="en-US" baseline="0" dirty="0" smtClean="0"/>
              <a:t>So we can see that in the upright, awake patient VQ is relatively matched. </a:t>
            </a:r>
          </a:p>
          <a:p>
            <a:r>
              <a:rPr lang="en-US" baseline="0" dirty="0" smtClean="0"/>
              <a:t>When we induce anesthesia and turn the patient to the lateral decubitus position, we see that ventilation is better in the non-dependent lung and perfusion is higher in the dependent lung. We end up with a VQ mismatch</a:t>
            </a:r>
          </a:p>
          <a:p>
            <a:r>
              <a:rPr lang="en-US" baseline="0" dirty="0" smtClean="0"/>
              <a:t>What do we think is going to happen when we initiate OLV and stop ventilating that non-dependent lung?</a:t>
            </a:r>
            <a:endParaRPr lang="en-US" dirty="0" smtClean="0"/>
          </a:p>
          <a:p>
            <a:r>
              <a:rPr lang="en-US" dirty="0" smtClean="0"/>
              <a:t>We</a:t>
            </a:r>
            <a:r>
              <a:rPr lang="en-US" baseline="0" dirty="0" smtClean="0"/>
              <a:t> will end up with a whole lot of perfusion, and not a lot of ventilation. Even though HPV is our friend in this situation and it will decrease some blood flow to the non-ventilated non-dependent lung, there will still be perfusion. We are more perfused, less ventilated which means…shunt. And what we will see is that our biggest challenge will be dealing with that shunt. </a:t>
            </a:r>
            <a:endParaRPr lang="en-US" dirty="0"/>
          </a:p>
        </p:txBody>
      </p:sp>
      <p:sp>
        <p:nvSpPr>
          <p:cNvPr id="4" name="Slide Number Placeholder 3"/>
          <p:cNvSpPr>
            <a:spLocks noGrp="1"/>
          </p:cNvSpPr>
          <p:nvPr>
            <p:ph type="sldNum" sz="quarter" idx="10"/>
          </p:nvPr>
        </p:nvSpPr>
        <p:spPr/>
        <p:txBody>
          <a:bodyPr/>
          <a:lstStyle/>
          <a:p>
            <a:fld id="{74610D15-3F76-9246-A1A1-29E3EF2A548D}" type="slidenum">
              <a:rPr lang="en-US" smtClean="0"/>
              <a:t>7</a:t>
            </a:fld>
            <a:endParaRPr lang="en-US"/>
          </a:p>
        </p:txBody>
      </p:sp>
    </p:spTree>
    <p:extLst>
      <p:ext uri="{BB962C8B-B14F-4D97-AF65-F5344CB8AC3E}">
        <p14:creationId xmlns:p14="http://schemas.microsoft.com/office/powerpoint/2010/main" val="1434550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Normal anatomic dead space</a:t>
            </a:r>
            <a:r>
              <a:rPr lang="en-US" sz="1200" kern="1200" baseline="0" dirty="0" smtClean="0">
                <a:solidFill>
                  <a:schemeClr val="tx1"/>
                </a:solidFill>
                <a:effectLst/>
                <a:latin typeface="+mn-lt"/>
                <a:ea typeface="+mn-ea"/>
                <a:cs typeface="+mn-cs"/>
              </a:rPr>
              <a:t> is 150ml. Physiologic dead space is dynamic, always changing.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 your dead space is increasing during a case, did your BP drop our did your peak airway pressure go to high = more dead space</a:t>
            </a:r>
          </a:p>
          <a:p>
            <a:endParaRPr lang="en-US" dirty="0" smtClean="0"/>
          </a:p>
          <a:p>
            <a:endParaRPr lang="en-US" dirty="0" smtClean="0"/>
          </a:p>
          <a:p>
            <a:r>
              <a:rPr lang="en-US" dirty="0" smtClean="0"/>
              <a:t>Changes</a:t>
            </a:r>
            <a:r>
              <a:rPr lang="en-US" baseline="0" dirty="0" smtClean="0"/>
              <a:t> that we can expect are that our PaO2/ FiO2 ratio will drop significantly. In OLV, a ratio of 200 is expected as normal, and can drop as low as 125 </a:t>
            </a:r>
          </a:p>
          <a:p>
            <a:r>
              <a:rPr lang="en-US" baseline="0" dirty="0" smtClean="0"/>
              <a:t>We also will be creating a much larger shunt. OLV is responsible for a shunt fraction of 20-30%. </a:t>
            </a:r>
          </a:p>
          <a:p>
            <a:endParaRPr lang="en-US" baseline="0" dirty="0" smtClean="0"/>
          </a:p>
        </p:txBody>
      </p:sp>
      <p:sp>
        <p:nvSpPr>
          <p:cNvPr id="4" name="Slide Number Placeholder 3"/>
          <p:cNvSpPr>
            <a:spLocks noGrp="1"/>
          </p:cNvSpPr>
          <p:nvPr>
            <p:ph type="sldNum" sz="quarter" idx="10"/>
          </p:nvPr>
        </p:nvSpPr>
        <p:spPr/>
        <p:txBody>
          <a:bodyPr/>
          <a:lstStyle/>
          <a:p>
            <a:fld id="{74610D15-3F76-9246-A1A1-29E3EF2A548D}" type="slidenum">
              <a:rPr lang="en-US" smtClean="0"/>
              <a:t>8</a:t>
            </a:fld>
            <a:endParaRPr lang="en-US"/>
          </a:p>
        </p:txBody>
      </p:sp>
    </p:spTree>
    <p:extLst>
      <p:ext uri="{BB962C8B-B14F-4D97-AF65-F5344CB8AC3E}">
        <p14:creationId xmlns:p14="http://schemas.microsoft.com/office/powerpoint/2010/main" val="4250323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610D15-3F76-9246-A1A1-29E3EF2A548D}" type="slidenum">
              <a:rPr lang="en-US" smtClean="0"/>
              <a:t>9</a:t>
            </a:fld>
            <a:endParaRPr lang="en-US"/>
          </a:p>
        </p:txBody>
      </p:sp>
    </p:spTree>
    <p:extLst>
      <p:ext uri="{BB962C8B-B14F-4D97-AF65-F5344CB8AC3E}">
        <p14:creationId xmlns:p14="http://schemas.microsoft.com/office/powerpoint/2010/main" val="765044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C3EBAC8-CB99-7D42-8150-6AE5C12A969D}" type="datetimeFigureOut">
              <a:rPr lang="en-US" smtClean="0"/>
              <a:t>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4FB0BC-7F18-2B49-9E08-BEC463452CDF}" type="slidenum">
              <a:rPr lang="en-US" smtClean="0"/>
              <a:t>‹#›</a:t>
            </a:fld>
            <a:endParaRPr lang="en-US"/>
          </a:p>
        </p:txBody>
      </p:sp>
    </p:spTree>
    <p:extLst>
      <p:ext uri="{BB962C8B-B14F-4D97-AF65-F5344CB8AC3E}">
        <p14:creationId xmlns:p14="http://schemas.microsoft.com/office/powerpoint/2010/main" val="1494090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3EBAC8-CB99-7D42-8150-6AE5C12A969D}" type="datetimeFigureOut">
              <a:rPr lang="en-US" smtClean="0"/>
              <a:t>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4FB0BC-7F18-2B49-9E08-BEC463452CDF}" type="slidenum">
              <a:rPr lang="en-US" smtClean="0"/>
              <a:t>‹#›</a:t>
            </a:fld>
            <a:endParaRPr lang="en-US"/>
          </a:p>
        </p:txBody>
      </p:sp>
    </p:spTree>
    <p:extLst>
      <p:ext uri="{BB962C8B-B14F-4D97-AF65-F5344CB8AC3E}">
        <p14:creationId xmlns:p14="http://schemas.microsoft.com/office/powerpoint/2010/main" val="1873387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3EBAC8-CB99-7D42-8150-6AE5C12A969D}" type="datetimeFigureOut">
              <a:rPr lang="en-US" smtClean="0"/>
              <a:t>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4FB0BC-7F18-2B49-9E08-BEC463452CDF}" type="slidenum">
              <a:rPr lang="en-US" smtClean="0"/>
              <a:t>‹#›</a:t>
            </a:fld>
            <a:endParaRPr lang="en-US"/>
          </a:p>
        </p:txBody>
      </p:sp>
    </p:spTree>
    <p:extLst>
      <p:ext uri="{BB962C8B-B14F-4D97-AF65-F5344CB8AC3E}">
        <p14:creationId xmlns:p14="http://schemas.microsoft.com/office/powerpoint/2010/main" val="3795015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3EBAC8-CB99-7D42-8150-6AE5C12A969D}" type="datetimeFigureOut">
              <a:rPr lang="en-US" smtClean="0"/>
              <a:t>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4FB0BC-7F18-2B49-9E08-BEC463452CDF}" type="slidenum">
              <a:rPr lang="en-US" smtClean="0"/>
              <a:t>‹#›</a:t>
            </a:fld>
            <a:endParaRPr lang="en-US"/>
          </a:p>
        </p:txBody>
      </p:sp>
    </p:spTree>
    <p:extLst>
      <p:ext uri="{BB962C8B-B14F-4D97-AF65-F5344CB8AC3E}">
        <p14:creationId xmlns:p14="http://schemas.microsoft.com/office/powerpoint/2010/main" val="2443043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3EBAC8-CB99-7D42-8150-6AE5C12A969D}" type="datetimeFigureOut">
              <a:rPr lang="en-US" smtClean="0"/>
              <a:t>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4FB0BC-7F18-2B49-9E08-BEC463452CDF}" type="slidenum">
              <a:rPr lang="en-US" smtClean="0"/>
              <a:t>‹#›</a:t>
            </a:fld>
            <a:endParaRPr lang="en-US"/>
          </a:p>
        </p:txBody>
      </p:sp>
    </p:spTree>
    <p:extLst>
      <p:ext uri="{BB962C8B-B14F-4D97-AF65-F5344CB8AC3E}">
        <p14:creationId xmlns:p14="http://schemas.microsoft.com/office/powerpoint/2010/main" val="742126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C3EBAC8-CB99-7D42-8150-6AE5C12A969D}" type="datetimeFigureOut">
              <a:rPr lang="en-US" smtClean="0"/>
              <a:t>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4FB0BC-7F18-2B49-9E08-BEC463452CDF}" type="slidenum">
              <a:rPr lang="en-US" smtClean="0"/>
              <a:t>‹#›</a:t>
            </a:fld>
            <a:endParaRPr lang="en-US"/>
          </a:p>
        </p:txBody>
      </p:sp>
    </p:spTree>
    <p:extLst>
      <p:ext uri="{BB962C8B-B14F-4D97-AF65-F5344CB8AC3E}">
        <p14:creationId xmlns:p14="http://schemas.microsoft.com/office/powerpoint/2010/main" val="533420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3EBAC8-CB99-7D42-8150-6AE5C12A969D}" type="datetimeFigureOut">
              <a:rPr lang="en-US" smtClean="0"/>
              <a:t>2/2/15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4FB0BC-7F18-2B49-9E08-BEC463452CDF}" type="slidenum">
              <a:rPr lang="en-US" smtClean="0"/>
              <a:t>‹#›</a:t>
            </a:fld>
            <a:endParaRPr lang="en-US"/>
          </a:p>
        </p:txBody>
      </p:sp>
    </p:spTree>
    <p:extLst>
      <p:ext uri="{BB962C8B-B14F-4D97-AF65-F5344CB8AC3E}">
        <p14:creationId xmlns:p14="http://schemas.microsoft.com/office/powerpoint/2010/main" val="3174405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C3EBAC8-CB99-7D42-8150-6AE5C12A969D}" type="datetimeFigureOut">
              <a:rPr lang="en-US" smtClean="0"/>
              <a:t>2/2/15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4FB0BC-7F18-2B49-9E08-BEC463452CDF}" type="slidenum">
              <a:rPr lang="en-US" smtClean="0"/>
              <a:t>‹#›</a:t>
            </a:fld>
            <a:endParaRPr lang="en-US"/>
          </a:p>
        </p:txBody>
      </p:sp>
    </p:spTree>
    <p:extLst>
      <p:ext uri="{BB962C8B-B14F-4D97-AF65-F5344CB8AC3E}">
        <p14:creationId xmlns:p14="http://schemas.microsoft.com/office/powerpoint/2010/main" val="3941944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EBAC8-CB99-7D42-8150-6AE5C12A969D}" type="datetimeFigureOut">
              <a:rPr lang="en-US" smtClean="0"/>
              <a:t>2/2/15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4FB0BC-7F18-2B49-9E08-BEC463452CDF}" type="slidenum">
              <a:rPr lang="en-US" smtClean="0"/>
              <a:t>‹#›</a:t>
            </a:fld>
            <a:endParaRPr lang="en-US"/>
          </a:p>
        </p:txBody>
      </p:sp>
    </p:spTree>
    <p:extLst>
      <p:ext uri="{BB962C8B-B14F-4D97-AF65-F5344CB8AC3E}">
        <p14:creationId xmlns:p14="http://schemas.microsoft.com/office/powerpoint/2010/main" val="1810628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3EBAC8-CB99-7D42-8150-6AE5C12A969D}" type="datetimeFigureOut">
              <a:rPr lang="en-US" smtClean="0"/>
              <a:t>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4FB0BC-7F18-2B49-9E08-BEC463452CDF}" type="slidenum">
              <a:rPr lang="en-US" smtClean="0"/>
              <a:t>‹#›</a:t>
            </a:fld>
            <a:endParaRPr lang="en-US"/>
          </a:p>
        </p:txBody>
      </p:sp>
    </p:spTree>
    <p:extLst>
      <p:ext uri="{BB962C8B-B14F-4D97-AF65-F5344CB8AC3E}">
        <p14:creationId xmlns:p14="http://schemas.microsoft.com/office/powerpoint/2010/main" val="3297011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3EBAC8-CB99-7D42-8150-6AE5C12A969D}" type="datetimeFigureOut">
              <a:rPr lang="en-US" smtClean="0"/>
              <a:t>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4FB0BC-7F18-2B49-9E08-BEC463452CDF}" type="slidenum">
              <a:rPr lang="en-US" smtClean="0"/>
              <a:t>‹#›</a:t>
            </a:fld>
            <a:endParaRPr lang="en-US"/>
          </a:p>
        </p:txBody>
      </p:sp>
    </p:spTree>
    <p:extLst>
      <p:ext uri="{BB962C8B-B14F-4D97-AF65-F5344CB8AC3E}">
        <p14:creationId xmlns:p14="http://schemas.microsoft.com/office/powerpoint/2010/main" val="351420651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3325"/>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EBAC8-CB99-7D42-8150-6AE5C12A969D}" type="datetimeFigureOut">
              <a:rPr lang="en-US" smtClean="0"/>
              <a:t>2/2/15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4FB0BC-7F18-2B49-9E08-BEC463452CDF}" type="slidenum">
              <a:rPr lang="en-US" smtClean="0"/>
              <a:t>‹#›</a:t>
            </a:fld>
            <a:endParaRPr lang="en-US"/>
          </a:p>
        </p:txBody>
      </p:sp>
    </p:spTree>
    <p:extLst>
      <p:ext uri="{BB962C8B-B14F-4D97-AF65-F5344CB8AC3E}">
        <p14:creationId xmlns:p14="http://schemas.microsoft.com/office/powerpoint/2010/main" val="41965138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Anesthetic Considerations for One Lung Ventilation</a:t>
            </a:r>
            <a:endParaRPr lang="en-US" dirty="0"/>
          </a:p>
        </p:txBody>
      </p:sp>
      <p:sp>
        <p:nvSpPr>
          <p:cNvPr id="3" name="Subtitle 2"/>
          <p:cNvSpPr>
            <a:spLocks noGrp="1"/>
          </p:cNvSpPr>
          <p:nvPr>
            <p:ph type="subTitle" idx="1"/>
          </p:nvPr>
        </p:nvSpPr>
        <p:spPr/>
        <p:txBody>
          <a:bodyPr/>
          <a:lstStyle/>
          <a:p>
            <a:r>
              <a:rPr lang="en-US" dirty="0" smtClean="0">
                <a:solidFill>
                  <a:srgbClr val="FFFFFF"/>
                </a:solidFill>
              </a:rPr>
              <a:t>Julia E. Linton</a:t>
            </a:r>
          </a:p>
          <a:p>
            <a:r>
              <a:rPr lang="en-US" dirty="0" smtClean="0">
                <a:solidFill>
                  <a:srgbClr val="FFFFFF"/>
                </a:solidFill>
              </a:rPr>
              <a:t>York College/ Wellspan Health Nurse Anesthesia Program</a:t>
            </a:r>
            <a:endParaRPr lang="en-US" dirty="0">
              <a:solidFill>
                <a:srgbClr val="FFFFFF"/>
              </a:solidFill>
            </a:endParaRPr>
          </a:p>
        </p:txBody>
      </p:sp>
    </p:spTree>
    <p:extLst>
      <p:ext uri="{BB962C8B-B14F-4D97-AF65-F5344CB8AC3E}">
        <p14:creationId xmlns:p14="http://schemas.microsoft.com/office/powerpoint/2010/main" val="196544525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Hypoxemia in OLV</a:t>
            </a:r>
            <a:endParaRPr lang="en-US" dirty="0"/>
          </a:p>
        </p:txBody>
      </p:sp>
      <p:sp>
        <p:nvSpPr>
          <p:cNvPr id="3" name="Content Placeholder 2"/>
          <p:cNvSpPr>
            <a:spLocks noGrp="1"/>
          </p:cNvSpPr>
          <p:nvPr>
            <p:ph idx="1"/>
          </p:nvPr>
        </p:nvSpPr>
        <p:spPr>
          <a:xfrm>
            <a:off x="457200" y="950788"/>
            <a:ext cx="8229600" cy="4707410"/>
          </a:xfrm>
        </p:spPr>
        <p:txBody>
          <a:bodyPr>
            <a:normAutofit lnSpcReduction="10000"/>
          </a:bodyPr>
          <a:lstStyle/>
          <a:p>
            <a:r>
              <a:rPr lang="en-US" dirty="0" smtClean="0"/>
              <a:t>5-10% of cases will have a SaO2 &lt;90%</a:t>
            </a:r>
          </a:p>
          <a:p>
            <a:r>
              <a:rPr lang="en-US" dirty="0" smtClean="0"/>
              <a:t>Shunt fraction during OLV is 20-30%</a:t>
            </a:r>
          </a:p>
          <a:p>
            <a:r>
              <a:rPr lang="en-US" dirty="0" smtClean="0"/>
              <a:t>How </a:t>
            </a:r>
            <a:r>
              <a:rPr lang="en-US" dirty="0"/>
              <a:t>do we prevent it or fix it?</a:t>
            </a:r>
          </a:p>
          <a:p>
            <a:pPr lvl="1"/>
            <a:r>
              <a:rPr lang="en-US" dirty="0"/>
              <a:t>Deflate before you </a:t>
            </a:r>
            <a:r>
              <a:rPr lang="en-US" dirty="0" smtClean="0"/>
              <a:t>need to so you know how they will respond</a:t>
            </a:r>
            <a:endParaRPr lang="en-US" dirty="0"/>
          </a:p>
          <a:p>
            <a:pPr lvl="1"/>
            <a:r>
              <a:rPr lang="en-US" dirty="0"/>
              <a:t>CPAP to non-dependent lung</a:t>
            </a:r>
          </a:p>
          <a:p>
            <a:pPr lvl="1"/>
            <a:r>
              <a:rPr lang="en-US" dirty="0"/>
              <a:t>PEEP, alveolar </a:t>
            </a:r>
            <a:r>
              <a:rPr lang="en-US" dirty="0" smtClean="0"/>
              <a:t>recruitment</a:t>
            </a:r>
            <a:endParaRPr lang="en-US" dirty="0"/>
          </a:p>
          <a:p>
            <a:pPr lvl="1"/>
            <a:r>
              <a:rPr lang="en-US" dirty="0"/>
              <a:t>Two lung ventilation</a:t>
            </a:r>
          </a:p>
          <a:p>
            <a:pPr lvl="1"/>
            <a:r>
              <a:rPr lang="en-US" dirty="0" smtClean="0"/>
              <a:t>Clamp blood supply to non-dependent lung</a:t>
            </a:r>
          </a:p>
          <a:p>
            <a:pPr marL="0" indent="0">
              <a:buNone/>
            </a:pPr>
            <a:endParaRPr lang="en-US" dirty="0"/>
          </a:p>
        </p:txBody>
      </p:sp>
    </p:spTree>
    <p:extLst>
      <p:ext uri="{BB962C8B-B14F-4D97-AF65-F5344CB8AC3E}">
        <p14:creationId xmlns:p14="http://schemas.microsoft.com/office/powerpoint/2010/main" val="18596996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Now we return to our regularly scheduled surgery</a:t>
            </a:r>
            <a:endParaRPr lang="en-US" dirty="0"/>
          </a:p>
        </p:txBody>
      </p:sp>
      <p:sp>
        <p:nvSpPr>
          <p:cNvPr id="3" name="Content Placeholder 2"/>
          <p:cNvSpPr>
            <a:spLocks noGrp="1"/>
          </p:cNvSpPr>
          <p:nvPr>
            <p:ph idx="1"/>
          </p:nvPr>
        </p:nvSpPr>
        <p:spPr>
          <a:xfrm>
            <a:off x="457200" y="1748297"/>
            <a:ext cx="8229600" cy="4190011"/>
          </a:xfrm>
        </p:spPr>
        <p:txBody>
          <a:bodyPr>
            <a:normAutofit/>
          </a:bodyPr>
          <a:lstStyle/>
          <a:p>
            <a:r>
              <a:rPr lang="en-US" dirty="0" smtClean="0"/>
              <a:t>Where were we before OLV?</a:t>
            </a:r>
          </a:p>
          <a:p>
            <a:r>
              <a:rPr lang="en-US" dirty="0" smtClean="0"/>
              <a:t>Let’s look at the patient now…</a:t>
            </a:r>
          </a:p>
          <a:p>
            <a:r>
              <a:rPr lang="en-US" dirty="0" smtClean="0"/>
              <a:t>What don</a:t>
            </a:r>
            <a:r>
              <a:rPr lang="fr-FR" dirty="0" smtClean="0"/>
              <a:t>’</a:t>
            </a:r>
            <a:r>
              <a:rPr lang="en-US" dirty="0" smtClean="0"/>
              <a:t>t we like?</a:t>
            </a:r>
          </a:p>
          <a:p>
            <a:r>
              <a:rPr lang="en-US" dirty="0" smtClean="0"/>
              <a:t>What can we optimize and how?</a:t>
            </a:r>
          </a:p>
          <a:p>
            <a:r>
              <a:rPr lang="en-US" dirty="0" smtClean="0"/>
              <a:t>What number on our monitor is going to significantly change when we re</a:t>
            </a:r>
            <a:r>
              <a:rPr lang="en-US" smtClean="0"/>
              <a:t>-expand </a:t>
            </a:r>
            <a:r>
              <a:rPr lang="en-US" dirty="0" smtClean="0"/>
              <a:t>the down lung?</a:t>
            </a:r>
          </a:p>
        </p:txBody>
      </p:sp>
    </p:spTree>
    <p:extLst>
      <p:ext uri="{BB962C8B-B14F-4D97-AF65-F5344CB8AC3E}">
        <p14:creationId xmlns:p14="http://schemas.microsoft.com/office/powerpoint/2010/main" val="10256861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Hate, Ventilate!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Know your patient’s baselines before starting the case</a:t>
            </a:r>
          </a:p>
          <a:p>
            <a:r>
              <a:rPr lang="en-US" dirty="0" smtClean="0"/>
              <a:t>Have plans A, B, C, etc. to deal with complications</a:t>
            </a:r>
          </a:p>
          <a:p>
            <a:r>
              <a:rPr lang="en-US" dirty="0" smtClean="0"/>
              <a:t>Do a trial run of OLV before the surgeon is ready to start – you’ll usually know in 15 minutes if they are going to tolerate it or not</a:t>
            </a:r>
          </a:p>
          <a:p>
            <a:r>
              <a:rPr lang="en-US" dirty="0" smtClean="0"/>
              <a:t>Keep your doc informed when necessary</a:t>
            </a:r>
          </a:p>
          <a:p>
            <a:r>
              <a:rPr lang="en-US" dirty="0" smtClean="0"/>
              <a:t>Trend your numbers</a:t>
            </a:r>
          </a:p>
          <a:p>
            <a:r>
              <a:rPr lang="en-US" dirty="0" smtClean="0"/>
              <a:t>Have a clear set of post-op expectations</a:t>
            </a:r>
            <a:endParaRPr lang="en-US" dirty="0"/>
          </a:p>
        </p:txBody>
      </p:sp>
    </p:spTree>
    <p:extLst>
      <p:ext uri="{BB962C8B-B14F-4D97-AF65-F5344CB8AC3E}">
        <p14:creationId xmlns:p14="http://schemas.microsoft.com/office/powerpoint/2010/main" val="12796998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Tidbits</a:t>
            </a:r>
            <a:endParaRPr lang="en-US" dirty="0"/>
          </a:p>
        </p:txBody>
      </p:sp>
      <p:pic>
        <p:nvPicPr>
          <p:cNvPr id="4" name="Picture 3" descr="Algorithm.jpg"/>
          <p:cNvPicPr>
            <a:picLocks noChangeAspect="1"/>
          </p:cNvPicPr>
          <p:nvPr/>
        </p:nvPicPr>
        <p:blipFill rotWithShape="1">
          <a:blip r:embed="rId3">
            <a:extLst>
              <a:ext uri="{28A0092B-C50C-407E-A947-70E740481C1C}">
                <a14:useLocalDpi xmlns:a14="http://schemas.microsoft.com/office/drawing/2010/main" val="0"/>
              </a:ext>
            </a:extLst>
          </a:blip>
          <a:srcRect l="5000" t="4629" r="5000"/>
          <a:stretch/>
        </p:blipFill>
        <p:spPr>
          <a:xfrm>
            <a:off x="989801" y="892036"/>
            <a:ext cx="7342163" cy="5835245"/>
          </a:xfrm>
          <a:prstGeom prst="rect">
            <a:avLst/>
          </a:prstGeom>
        </p:spPr>
      </p:pic>
      <p:pic>
        <p:nvPicPr>
          <p:cNvPr id="3" name="Picture 2" descr="IMG_0607.PNG"/>
          <p:cNvPicPr>
            <a:picLocks noChangeAspect="1"/>
          </p:cNvPicPr>
          <p:nvPr/>
        </p:nvPicPr>
        <p:blipFill rotWithShape="1">
          <a:blip r:embed="rId4">
            <a:extLst>
              <a:ext uri="{28A0092B-C50C-407E-A947-70E740481C1C}">
                <a14:useLocalDpi xmlns:a14="http://schemas.microsoft.com/office/drawing/2010/main" val="0"/>
              </a:ext>
            </a:extLst>
          </a:blip>
          <a:srcRect l="6621" t="9802" b="10143"/>
          <a:stretch/>
        </p:blipFill>
        <p:spPr>
          <a:xfrm>
            <a:off x="2170520" y="896349"/>
            <a:ext cx="4802960" cy="5490136"/>
          </a:xfrm>
          <a:prstGeom prst="rect">
            <a:avLst/>
          </a:prstGeom>
        </p:spPr>
      </p:pic>
    </p:spTree>
    <p:extLst>
      <p:ext uri="{BB962C8B-B14F-4D97-AF65-F5344CB8AC3E}">
        <p14:creationId xmlns:p14="http://schemas.microsoft.com/office/powerpoint/2010/main" val="30635005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2124"/>
            <a:ext cx="8229600" cy="1143000"/>
          </a:xfrm>
        </p:spPr>
        <p:txBody>
          <a:bodyPr/>
          <a:lstStyle/>
          <a:p>
            <a:r>
              <a:rPr lang="en-US" dirty="0" smtClean="0"/>
              <a:t>References</a:t>
            </a:r>
            <a:endParaRPr lang="en-US" dirty="0"/>
          </a:p>
        </p:txBody>
      </p:sp>
      <p:sp>
        <p:nvSpPr>
          <p:cNvPr id="3" name="Content Placeholder 2"/>
          <p:cNvSpPr>
            <a:spLocks noGrp="1"/>
          </p:cNvSpPr>
          <p:nvPr>
            <p:ph idx="1"/>
          </p:nvPr>
        </p:nvSpPr>
        <p:spPr>
          <a:xfrm>
            <a:off x="168079" y="915022"/>
            <a:ext cx="8833519" cy="5942978"/>
          </a:xfrm>
        </p:spPr>
        <p:txBody>
          <a:bodyPr>
            <a:normAutofit fontScale="92500" lnSpcReduction="20000"/>
          </a:bodyPr>
          <a:lstStyle/>
          <a:p>
            <a:r>
              <a:rPr lang="en-US" sz="2200" dirty="0" err="1"/>
              <a:t>Barash</a:t>
            </a:r>
            <a:r>
              <a:rPr lang="en-US" sz="2200" dirty="0"/>
              <a:t>, P., Cullen, B., </a:t>
            </a:r>
            <a:r>
              <a:rPr lang="en-US" sz="2200" dirty="0" err="1"/>
              <a:t>Stoelting</a:t>
            </a:r>
            <a:r>
              <a:rPr lang="en-US" sz="2200" dirty="0"/>
              <a:t>, R., </a:t>
            </a:r>
            <a:r>
              <a:rPr lang="en-US" sz="2200" dirty="0" err="1"/>
              <a:t>Cahalan</a:t>
            </a:r>
            <a:r>
              <a:rPr lang="en-US" sz="2200" dirty="0"/>
              <a:t>, M., Stock, M., &amp; Ortega, R. (2013). Philadelphia, PA: Lippincott, Williams, &amp; Wilkins. </a:t>
            </a:r>
          </a:p>
          <a:p>
            <a:r>
              <a:rPr lang="en-US" sz="2200" dirty="0" smtClean="0"/>
              <a:t>Elisha, Sass. (2009). </a:t>
            </a:r>
            <a:r>
              <a:rPr lang="en-US" sz="2200" i="1" dirty="0" smtClean="0"/>
              <a:t>Case Studies in Nurse Anesthesia</a:t>
            </a:r>
            <a:r>
              <a:rPr lang="en-US" sz="2200" dirty="0" smtClean="0"/>
              <a:t>. </a:t>
            </a:r>
            <a:r>
              <a:rPr lang="en-US" sz="2200" dirty="0" err="1" smtClean="0"/>
              <a:t>Sadbury</a:t>
            </a:r>
            <a:r>
              <a:rPr lang="en-US" sz="2200" dirty="0" smtClean="0"/>
              <a:t>, MA: Jones and Bartlett.</a:t>
            </a:r>
          </a:p>
          <a:p>
            <a:r>
              <a:rPr lang="en-US" sz="2200" dirty="0" smtClean="0"/>
              <a:t>Karzai</a:t>
            </a:r>
            <a:r>
              <a:rPr lang="en-US" sz="2200" dirty="0"/>
              <a:t>, W., &amp; Schwarzkopf, K. (2009). Hypoxemia during one-lung ventilation: Prediction, prevention, and treatment. </a:t>
            </a:r>
            <a:r>
              <a:rPr lang="en-US" sz="2200" i="1" dirty="0"/>
              <a:t>Anesthesiology 110</a:t>
            </a:r>
            <a:r>
              <a:rPr lang="en-US" sz="2200" dirty="0"/>
              <a:t> (6), 1402-1411. </a:t>
            </a:r>
          </a:p>
          <a:p>
            <a:r>
              <a:rPr lang="en-US" sz="2200" dirty="0" err="1" smtClean="0"/>
              <a:t>Kozian</a:t>
            </a:r>
            <a:r>
              <a:rPr lang="en-US" sz="2200" dirty="0"/>
              <a:t>, A., </a:t>
            </a:r>
            <a:r>
              <a:rPr lang="en-US" sz="2200" dirty="0" err="1"/>
              <a:t>Schiling</a:t>
            </a:r>
            <a:r>
              <a:rPr lang="en-US" sz="2200" dirty="0"/>
              <a:t>, T., </a:t>
            </a:r>
            <a:r>
              <a:rPr lang="en-US" sz="2200" dirty="0" err="1"/>
              <a:t>Schutze</a:t>
            </a:r>
            <a:r>
              <a:rPr lang="en-US" sz="2200" dirty="0"/>
              <a:t>, H., </a:t>
            </a:r>
            <a:r>
              <a:rPr lang="en-US" sz="2200" dirty="0" err="1"/>
              <a:t>Senturk</a:t>
            </a:r>
            <a:r>
              <a:rPr lang="en-US" sz="2200" dirty="0"/>
              <a:t>, M., </a:t>
            </a:r>
            <a:r>
              <a:rPr lang="en-US" sz="2200" dirty="0" err="1"/>
              <a:t>Hachenberg</a:t>
            </a:r>
            <a:r>
              <a:rPr lang="en-US" sz="2200" dirty="0"/>
              <a:t>, T., &amp; </a:t>
            </a:r>
            <a:r>
              <a:rPr lang="en-US" sz="2200" dirty="0" err="1"/>
              <a:t>Hedenstierna</a:t>
            </a:r>
            <a:r>
              <a:rPr lang="en-US" sz="2200" dirty="0"/>
              <a:t>, G. (2011). </a:t>
            </a:r>
            <a:r>
              <a:rPr lang="en-US" sz="2200" dirty="0" err="1"/>
              <a:t>Ventilatory</a:t>
            </a:r>
            <a:r>
              <a:rPr lang="en-US" sz="2200" dirty="0"/>
              <a:t> protective strategies during thoracic surgery: Effects of alveolar recruitment maneuver and low-tidal volume ventilation on lung density distribution. </a:t>
            </a:r>
            <a:r>
              <a:rPr lang="en-US" sz="2200" i="1" dirty="0"/>
              <a:t>Anesthesiology, 114</a:t>
            </a:r>
            <a:r>
              <a:rPr lang="en-US" sz="2200" dirty="0"/>
              <a:t> (5), 1025-1035. </a:t>
            </a:r>
          </a:p>
          <a:p>
            <a:r>
              <a:rPr lang="en-US" sz="2200" dirty="0" err="1" smtClean="0"/>
              <a:t>Narayanaswamy</a:t>
            </a:r>
            <a:r>
              <a:rPr lang="en-US" sz="2200" dirty="0" smtClean="0"/>
              <a:t>, M., McRae, K., Slinger, P., </a:t>
            </a:r>
            <a:r>
              <a:rPr lang="en-US" sz="2200" dirty="0" err="1" smtClean="0"/>
              <a:t>Dugas</a:t>
            </a:r>
            <a:r>
              <a:rPr lang="en-US" sz="2200" dirty="0" smtClean="0"/>
              <a:t>, G., </a:t>
            </a:r>
            <a:r>
              <a:rPr lang="en-US" sz="2200" dirty="0" err="1" smtClean="0"/>
              <a:t>Kanellakos</a:t>
            </a:r>
            <a:r>
              <a:rPr lang="en-US" sz="2200" dirty="0" smtClean="0"/>
              <a:t>, G., Roscoe, A., &amp; </a:t>
            </a:r>
            <a:r>
              <a:rPr lang="en-US" sz="2200" dirty="0" err="1" smtClean="0"/>
              <a:t>Lacroix</a:t>
            </a:r>
            <a:r>
              <a:rPr lang="en-US" sz="2200" dirty="0" smtClean="0"/>
              <a:t>, M. (2009). Choosing a lung isolation device for thoracic surgery: A </a:t>
            </a:r>
            <a:r>
              <a:rPr lang="en-US" sz="2200" dirty="0" err="1" smtClean="0"/>
              <a:t>randomied</a:t>
            </a:r>
            <a:r>
              <a:rPr lang="en-US" sz="2200" dirty="0" smtClean="0"/>
              <a:t> trial of three bronchial blockers versus double-lumen tubes</a:t>
            </a:r>
            <a:r>
              <a:rPr lang="en-US" sz="2200" i="1" dirty="0" smtClean="0"/>
              <a:t>.</a:t>
            </a:r>
            <a:r>
              <a:rPr lang="en-US" sz="2200" dirty="0" smtClean="0"/>
              <a:t> </a:t>
            </a:r>
            <a:r>
              <a:rPr lang="en-US" sz="2200" i="1" dirty="0" smtClean="0"/>
              <a:t>Anesthesia &amp; Analgesia</a:t>
            </a:r>
            <a:r>
              <a:rPr lang="en-US" sz="2200" dirty="0" smtClean="0"/>
              <a:t>, </a:t>
            </a:r>
            <a:r>
              <a:rPr lang="en-US" sz="2200" i="1" dirty="0" smtClean="0"/>
              <a:t>108</a:t>
            </a:r>
            <a:r>
              <a:rPr lang="en-US" sz="2200" dirty="0" smtClean="0"/>
              <a:t> (4), 1097-1101. </a:t>
            </a:r>
          </a:p>
          <a:p>
            <a:r>
              <a:rPr lang="en-US" sz="2200" dirty="0" err="1" smtClean="0"/>
              <a:t>Roze</a:t>
            </a:r>
            <a:r>
              <a:rPr lang="en-US" sz="2200" dirty="0" smtClean="0"/>
              <a:t>, H., </a:t>
            </a:r>
            <a:r>
              <a:rPr lang="en-US" sz="2200" dirty="0" err="1" smtClean="0"/>
              <a:t>Lafargue</a:t>
            </a:r>
            <a:r>
              <a:rPr lang="en-US" sz="2200" dirty="0" smtClean="0"/>
              <a:t>, M., &amp; </a:t>
            </a:r>
            <a:r>
              <a:rPr lang="en-US" sz="2200" dirty="0" err="1" smtClean="0"/>
              <a:t>Ouattara</a:t>
            </a:r>
            <a:r>
              <a:rPr lang="en-US" sz="2200" dirty="0" smtClean="0"/>
              <a:t>, A. (2011). Case scenario: Management of intraoperative hypoxemia during one-lung ventilation. </a:t>
            </a:r>
            <a:r>
              <a:rPr lang="en-US" sz="2200" i="1" dirty="0" smtClean="0"/>
              <a:t>Anesthesiology 114</a:t>
            </a:r>
            <a:r>
              <a:rPr lang="en-US" sz="2200" dirty="0" smtClean="0"/>
              <a:t> (1), 167-174. </a:t>
            </a:r>
          </a:p>
          <a:p>
            <a:r>
              <a:rPr lang="en-US" sz="2200" dirty="0" smtClean="0"/>
              <a:t>Ueda, K., </a:t>
            </a:r>
            <a:r>
              <a:rPr lang="en-US" sz="2200" dirty="0" err="1" smtClean="0"/>
              <a:t>Goetzinger</a:t>
            </a:r>
            <a:r>
              <a:rPr lang="en-US" sz="2200" dirty="0" smtClean="0"/>
              <a:t>, C., </a:t>
            </a:r>
            <a:r>
              <a:rPr lang="en-US" sz="2200" dirty="0" err="1" smtClean="0"/>
              <a:t>Gauger</a:t>
            </a:r>
            <a:r>
              <a:rPr lang="en-US" sz="2200" dirty="0" smtClean="0"/>
              <a:t>, E., </a:t>
            </a:r>
            <a:r>
              <a:rPr lang="en-US" sz="2200" dirty="0" err="1" smtClean="0"/>
              <a:t>Hallam</a:t>
            </a:r>
            <a:r>
              <a:rPr lang="en-US" sz="2200" dirty="0" smtClean="0"/>
              <a:t>, E., &amp; Campos, J. (2012). Use of bronchial blockers: A retrospective review of 302 cases. </a:t>
            </a:r>
            <a:r>
              <a:rPr lang="en-US" sz="2200" i="1" dirty="0" smtClean="0"/>
              <a:t>Journal of Anesthesia 26</a:t>
            </a:r>
            <a:r>
              <a:rPr lang="en-US" sz="2200" dirty="0" smtClean="0"/>
              <a:t>, 115-117.</a:t>
            </a:r>
            <a:endParaRPr lang="en-US" dirty="0"/>
          </a:p>
        </p:txBody>
      </p:sp>
    </p:spTree>
    <p:extLst>
      <p:ext uri="{BB962C8B-B14F-4D97-AF65-F5344CB8AC3E}">
        <p14:creationId xmlns:p14="http://schemas.microsoft.com/office/powerpoint/2010/main" val="171217279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603994"/>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6600" b="1" spc="50" dirty="0" smtClean="0">
                <a:ln w="11430"/>
                <a:effectLst>
                  <a:outerShdw blurRad="76200" dist="50800" dir="5400000" algn="tl" rotWithShape="0">
                    <a:srgbClr val="000000">
                      <a:alpha val="65000"/>
                    </a:srgbClr>
                  </a:outerShdw>
                </a:effectLst>
              </a:rPr>
              <a:t>Questions…</a:t>
            </a:r>
            <a:endParaRPr lang="en-US" sz="6600" b="1" spc="50" dirty="0">
              <a:ln w="11430"/>
              <a:effectLst>
                <a:outerShdw blurRad="76200" dist="50800" dir="5400000" algn="tl" rotWithShape="0">
                  <a:srgbClr val="000000">
                    <a:alpha val="65000"/>
                  </a:srgbClr>
                </a:outerShdw>
              </a:effectLst>
            </a:endParaRPr>
          </a:p>
        </p:txBody>
      </p:sp>
      <p:pic>
        <p:nvPicPr>
          <p:cNvPr id="4" name="Picture 3" descr="IMG_0581.PNG"/>
          <p:cNvPicPr>
            <a:picLocks noChangeAspect="1"/>
          </p:cNvPicPr>
          <p:nvPr/>
        </p:nvPicPr>
        <p:blipFill rotWithShape="1">
          <a:blip r:embed="rId4">
            <a:extLst>
              <a:ext uri="{28A0092B-C50C-407E-A947-70E740481C1C}">
                <a14:useLocalDpi xmlns:a14="http://schemas.microsoft.com/office/drawing/2010/main" val="0"/>
              </a:ext>
            </a:extLst>
          </a:blip>
          <a:srcRect l="18240" t="7897" r="18582" b="71638"/>
          <a:stretch/>
        </p:blipFill>
        <p:spPr>
          <a:xfrm>
            <a:off x="988010" y="1344523"/>
            <a:ext cx="7466567" cy="3224735"/>
          </a:xfrm>
          <a:prstGeom prst="rect">
            <a:avLst/>
          </a:prstGeom>
        </p:spPr>
      </p:pic>
    </p:spTree>
    <p:extLst>
      <p:ext uri="{BB962C8B-B14F-4D97-AF65-F5344CB8AC3E}">
        <p14:creationId xmlns:p14="http://schemas.microsoft.com/office/powerpoint/2010/main" val="78474650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a:xfrm>
            <a:off x="457200" y="1288503"/>
            <a:ext cx="8229600" cy="4201634"/>
          </a:xfrm>
        </p:spPr>
        <p:txBody>
          <a:bodyPr>
            <a:normAutofit fontScale="85000" lnSpcReduction="10000"/>
          </a:bodyPr>
          <a:lstStyle/>
          <a:p>
            <a:r>
              <a:rPr lang="en-US" dirty="0" smtClean="0"/>
              <a:t>Review patient case scenario</a:t>
            </a:r>
          </a:p>
          <a:p>
            <a:r>
              <a:rPr lang="en-US" dirty="0" smtClean="0"/>
              <a:t>Review some basic principles of respiratory physiology</a:t>
            </a:r>
          </a:p>
          <a:p>
            <a:r>
              <a:rPr lang="en-US" dirty="0" smtClean="0"/>
              <a:t>Describe indications for and complications with one-lung ventilation</a:t>
            </a:r>
          </a:p>
          <a:p>
            <a:r>
              <a:rPr lang="en-US" dirty="0" smtClean="0"/>
              <a:t>Discuss management strategies for hypoxemia in OLV</a:t>
            </a:r>
          </a:p>
          <a:p>
            <a:r>
              <a:rPr lang="en-US" dirty="0" smtClean="0"/>
              <a:t>Apply principles learned to case scenario</a:t>
            </a:r>
          </a:p>
          <a:p>
            <a:r>
              <a:rPr lang="en-US" dirty="0" smtClean="0"/>
              <a:t>Review difficult airway algorithm and OLV management plan</a:t>
            </a:r>
          </a:p>
        </p:txBody>
      </p:sp>
    </p:spTree>
    <p:extLst>
      <p:ext uri="{BB962C8B-B14F-4D97-AF65-F5344CB8AC3E}">
        <p14:creationId xmlns:p14="http://schemas.microsoft.com/office/powerpoint/2010/main" val="34491740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Patient Scenario</a:t>
            </a:r>
            <a:endParaRPr lang="en-US" dirty="0"/>
          </a:p>
        </p:txBody>
      </p:sp>
      <p:sp>
        <p:nvSpPr>
          <p:cNvPr id="3" name="Content Placeholder 2"/>
          <p:cNvSpPr>
            <a:spLocks noGrp="1"/>
          </p:cNvSpPr>
          <p:nvPr>
            <p:ph idx="1"/>
          </p:nvPr>
        </p:nvSpPr>
        <p:spPr>
          <a:xfrm>
            <a:off x="457200" y="1203325"/>
            <a:ext cx="8229600" cy="4324158"/>
          </a:xfrm>
        </p:spPr>
        <p:txBody>
          <a:bodyPr>
            <a:normAutofit/>
          </a:bodyPr>
          <a:lstStyle/>
          <a:p>
            <a:r>
              <a:rPr lang="en-US" dirty="0" smtClean="0"/>
              <a:t>Leroy, 70 year </a:t>
            </a:r>
            <a:r>
              <a:rPr lang="en-US" smtClean="0"/>
              <a:t>old man, 75 kg</a:t>
            </a:r>
            <a:endParaRPr lang="en-US" dirty="0" smtClean="0"/>
          </a:p>
          <a:p>
            <a:r>
              <a:rPr lang="en-US" dirty="0" smtClean="0"/>
              <a:t>He is scheduled for a wedge resection of his left upper lobe</a:t>
            </a:r>
          </a:p>
          <a:p>
            <a:pPr lvl="1"/>
            <a:r>
              <a:rPr lang="en-US" dirty="0" smtClean="0"/>
              <a:t>Does the side of surgery matter?</a:t>
            </a:r>
          </a:p>
          <a:p>
            <a:r>
              <a:rPr lang="en-US" dirty="0" smtClean="0"/>
              <a:t>What do we want to know?</a:t>
            </a:r>
          </a:p>
          <a:p>
            <a:r>
              <a:rPr lang="en-US" dirty="0" smtClean="0"/>
              <a:t>What can we do with that information?</a:t>
            </a:r>
          </a:p>
        </p:txBody>
      </p:sp>
    </p:spTree>
    <p:extLst>
      <p:ext uri="{BB962C8B-B14F-4D97-AF65-F5344CB8AC3E}">
        <p14:creationId xmlns:p14="http://schemas.microsoft.com/office/powerpoint/2010/main" val="1418449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Anesthesia for OLV</a:t>
            </a:r>
            <a:endParaRPr lang="en-US" dirty="0"/>
          </a:p>
        </p:txBody>
      </p:sp>
      <p:sp>
        <p:nvSpPr>
          <p:cNvPr id="3" name="Content Placeholder 2"/>
          <p:cNvSpPr>
            <a:spLocks noGrp="1"/>
          </p:cNvSpPr>
          <p:nvPr>
            <p:ph idx="1"/>
          </p:nvPr>
        </p:nvSpPr>
        <p:spPr>
          <a:xfrm>
            <a:off x="457200" y="1203325"/>
            <a:ext cx="8229600" cy="2183535"/>
          </a:xfrm>
        </p:spPr>
        <p:txBody>
          <a:bodyPr/>
          <a:lstStyle/>
          <a:p>
            <a:r>
              <a:rPr lang="en-US" dirty="0" smtClean="0"/>
              <a:t>Indications</a:t>
            </a:r>
          </a:p>
          <a:p>
            <a:r>
              <a:rPr lang="en-US" dirty="0" smtClean="0"/>
              <a:t>Physiologic changes</a:t>
            </a:r>
          </a:p>
          <a:p>
            <a:r>
              <a:rPr lang="en-US" dirty="0" smtClean="0"/>
              <a:t>Accomplishing OLV safely and effectively</a:t>
            </a:r>
            <a:endParaRPr lang="en-US" dirty="0"/>
          </a:p>
        </p:txBody>
      </p:sp>
    </p:spTree>
    <p:extLst>
      <p:ext uri="{BB962C8B-B14F-4D97-AF65-F5344CB8AC3E}">
        <p14:creationId xmlns:p14="http://schemas.microsoft.com/office/powerpoint/2010/main" val="19139355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199"/>
            <a:ext cx="8229600" cy="1143000"/>
          </a:xfrm>
        </p:spPr>
        <p:txBody>
          <a:bodyPr>
            <a:normAutofit/>
          </a:bodyPr>
          <a:lstStyle/>
          <a:p>
            <a:r>
              <a:rPr lang="en-US" dirty="0" smtClean="0"/>
              <a:t>Indications for OLV</a:t>
            </a:r>
            <a:endParaRPr lang="en-US" dirty="0"/>
          </a:p>
        </p:txBody>
      </p:sp>
      <p:sp>
        <p:nvSpPr>
          <p:cNvPr id="3" name="Content Placeholder 2"/>
          <p:cNvSpPr>
            <a:spLocks noGrp="1"/>
          </p:cNvSpPr>
          <p:nvPr>
            <p:ph idx="1"/>
          </p:nvPr>
        </p:nvSpPr>
        <p:spPr>
          <a:xfrm>
            <a:off x="125202" y="1063930"/>
            <a:ext cx="3817452" cy="707415"/>
          </a:xfrm>
        </p:spPr>
        <p:txBody>
          <a:bodyPr/>
          <a:lstStyle/>
          <a:p>
            <a:pPr marL="0" indent="0">
              <a:buNone/>
            </a:pPr>
            <a:r>
              <a:rPr lang="en-US" dirty="0" smtClean="0"/>
              <a:t>Absolute vs. Relative</a:t>
            </a:r>
            <a:endParaRPr lang="en-US" dirty="0"/>
          </a:p>
        </p:txBody>
      </p:sp>
      <p:pic>
        <p:nvPicPr>
          <p:cNvPr id="4" name="Picture 3" descr="Screen Shot 2015-01-24 at 5.29.13 AM.png"/>
          <p:cNvPicPr>
            <a:picLocks noChangeAspect="1"/>
          </p:cNvPicPr>
          <p:nvPr/>
        </p:nvPicPr>
        <p:blipFill rotWithShape="1">
          <a:blip r:embed="rId3">
            <a:extLst>
              <a:ext uri="{28A0092B-C50C-407E-A947-70E740481C1C}">
                <a14:useLocalDpi xmlns:a14="http://schemas.microsoft.com/office/drawing/2010/main" val="0"/>
              </a:ext>
            </a:extLst>
          </a:blip>
          <a:srcRect l="7824" t="18000" r="29976" b="20479"/>
          <a:stretch/>
        </p:blipFill>
        <p:spPr>
          <a:xfrm>
            <a:off x="457200" y="1620897"/>
            <a:ext cx="8229601" cy="5087287"/>
          </a:xfrm>
          <a:prstGeom prst="rect">
            <a:avLst/>
          </a:prstGeom>
        </p:spPr>
      </p:pic>
    </p:spTree>
    <p:extLst>
      <p:ext uri="{BB962C8B-B14F-4D97-AF65-F5344CB8AC3E}">
        <p14:creationId xmlns:p14="http://schemas.microsoft.com/office/powerpoint/2010/main" val="362796871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758"/>
            <a:ext cx="8229600" cy="1143000"/>
          </a:xfrm>
        </p:spPr>
        <p:txBody>
          <a:bodyPr>
            <a:normAutofit fontScale="90000"/>
          </a:bodyPr>
          <a:lstStyle/>
          <a:p>
            <a:r>
              <a:rPr lang="en-US" dirty="0" smtClean="0"/>
              <a:t>Physiology Review</a:t>
            </a:r>
            <a:br>
              <a:rPr lang="en-US" dirty="0" smtClean="0"/>
            </a:br>
            <a:r>
              <a:rPr lang="en-US" dirty="0" smtClean="0"/>
              <a:t>(or preview)</a:t>
            </a:r>
            <a:endParaRPr lang="en-US" dirty="0"/>
          </a:p>
        </p:txBody>
      </p:sp>
      <p:pic>
        <p:nvPicPr>
          <p:cNvPr id="7" name="Picture 6"/>
          <p:cNvPicPr>
            <a:picLocks noChangeAspect="1"/>
          </p:cNvPicPr>
          <p:nvPr/>
        </p:nvPicPr>
        <p:blipFill>
          <a:blip r:embed="rId3"/>
          <a:stretch>
            <a:fillRect/>
          </a:stretch>
        </p:blipFill>
        <p:spPr>
          <a:xfrm>
            <a:off x="2267392" y="1390607"/>
            <a:ext cx="4609217" cy="4263526"/>
          </a:xfrm>
          <a:prstGeom prst="rect">
            <a:avLst/>
          </a:prstGeom>
        </p:spPr>
      </p:pic>
      <p:pic>
        <p:nvPicPr>
          <p:cNvPr id="5" name="Picture 4"/>
          <p:cNvPicPr>
            <a:picLocks noChangeAspect="1"/>
          </p:cNvPicPr>
          <p:nvPr/>
        </p:nvPicPr>
        <p:blipFill rotWithShape="1">
          <a:blip r:embed="rId4"/>
          <a:srcRect r="-283"/>
          <a:stretch/>
        </p:blipFill>
        <p:spPr>
          <a:xfrm>
            <a:off x="936397" y="1392483"/>
            <a:ext cx="7271207" cy="5230822"/>
          </a:xfrm>
          <a:prstGeom prst="rect">
            <a:avLst/>
          </a:prstGeom>
        </p:spPr>
      </p:pic>
      <p:pic>
        <p:nvPicPr>
          <p:cNvPr id="8" name="Picture 7"/>
          <p:cNvPicPr>
            <a:picLocks noChangeAspect="1"/>
          </p:cNvPicPr>
          <p:nvPr/>
        </p:nvPicPr>
        <p:blipFill>
          <a:blip r:embed="rId5"/>
          <a:stretch>
            <a:fillRect/>
          </a:stretch>
        </p:blipFill>
        <p:spPr>
          <a:xfrm>
            <a:off x="1761425" y="1865518"/>
            <a:ext cx="5621151" cy="3788615"/>
          </a:xfrm>
          <a:prstGeom prst="rect">
            <a:avLst/>
          </a:prstGeom>
        </p:spPr>
      </p:pic>
    </p:spTree>
    <p:extLst>
      <p:ext uri="{BB962C8B-B14F-4D97-AF65-F5344CB8AC3E}">
        <p14:creationId xmlns:p14="http://schemas.microsoft.com/office/powerpoint/2010/main" val="20611257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11"/>
            <a:ext cx="8229600" cy="1143000"/>
          </a:xfrm>
        </p:spPr>
        <p:txBody>
          <a:bodyPr/>
          <a:lstStyle/>
          <a:p>
            <a:r>
              <a:rPr lang="en-US" dirty="0" smtClean="0"/>
              <a:t>Physiologic Changes</a:t>
            </a:r>
            <a:endParaRPr lang="en-US" dirty="0"/>
          </a:p>
        </p:txBody>
      </p:sp>
      <p:pic>
        <p:nvPicPr>
          <p:cNvPr id="4" name="Picture 3" descr="Screen Shot 2015-01-24 at 5.32.56 AM.png"/>
          <p:cNvPicPr>
            <a:picLocks noChangeAspect="1"/>
          </p:cNvPicPr>
          <p:nvPr/>
        </p:nvPicPr>
        <p:blipFill rotWithShape="1">
          <a:blip r:embed="rId3">
            <a:extLst>
              <a:ext uri="{28A0092B-C50C-407E-A947-70E740481C1C}">
                <a14:useLocalDpi xmlns:a14="http://schemas.microsoft.com/office/drawing/2010/main" val="0"/>
              </a:ext>
            </a:extLst>
          </a:blip>
          <a:srcRect l="8019" t="18797" r="30758" b="27053"/>
          <a:stretch/>
        </p:blipFill>
        <p:spPr>
          <a:xfrm>
            <a:off x="156319" y="1413190"/>
            <a:ext cx="8831363" cy="4882031"/>
          </a:xfrm>
          <a:prstGeom prst="rect">
            <a:avLst/>
          </a:prstGeom>
        </p:spPr>
      </p:pic>
      <p:sp>
        <p:nvSpPr>
          <p:cNvPr id="5" name="Rectangle 4"/>
          <p:cNvSpPr/>
          <p:nvPr/>
        </p:nvSpPr>
        <p:spPr>
          <a:xfrm>
            <a:off x="367770" y="2504388"/>
            <a:ext cx="8467704" cy="572432"/>
          </a:xfrm>
          <a:prstGeom prst="rect">
            <a:avLst/>
          </a:prstGeom>
          <a:solidFill>
            <a:srgbClr val="FFFF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67770" y="4231671"/>
            <a:ext cx="8467704" cy="572432"/>
          </a:xfrm>
          <a:prstGeom prst="rect">
            <a:avLst/>
          </a:prstGeom>
          <a:solidFill>
            <a:srgbClr val="FFFF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658786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Math</a:t>
            </a:r>
            <a:endParaRPr lang="en-US" dirty="0"/>
          </a:p>
        </p:txBody>
      </p:sp>
      <p:sp>
        <p:nvSpPr>
          <p:cNvPr id="13" name="Content Placeholder 12"/>
          <p:cNvSpPr>
            <a:spLocks noGrp="1"/>
          </p:cNvSpPr>
          <p:nvPr>
            <p:ph idx="1"/>
          </p:nvPr>
        </p:nvSpPr>
        <p:spPr>
          <a:xfrm>
            <a:off x="52224" y="908852"/>
            <a:ext cx="8229600" cy="4525963"/>
          </a:xfrm>
        </p:spPr>
        <p:txBody>
          <a:bodyPr>
            <a:normAutofit fontScale="92500" lnSpcReduction="10000"/>
          </a:bodyPr>
          <a:lstStyle/>
          <a:p>
            <a:r>
              <a:rPr lang="en-US" dirty="0" smtClean="0"/>
              <a:t>Physiologic Dead Space</a:t>
            </a:r>
          </a:p>
          <a:p>
            <a:pPr marL="0" indent="0">
              <a:buNone/>
            </a:pPr>
            <a:endParaRPr lang="en-US" dirty="0"/>
          </a:p>
          <a:p>
            <a:pPr marL="0" indent="0">
              <a:buNone/>
            </a:pPr>
            <a:endParaRPr lang="en-US" sz="1600" dirty="0" smtClean="0"/>
          </a:p>
          <a:p>
            <a:r>
              <a:rPr lang="en-US" dirty="0" smtClean="0"/>
              <a:t>Shunt Equation</a:t>
            </a:r>
          </a:p>
          <a:p>
            <a:endParaRPr lang="en-US" dirty="0" smtClean="0"/>
          </a:p>
          <a:p>
            <a:pPr marL="0" indent="0">
              <a:buNone/>
            </a:pPr>
            <a:endParaRPr lang="en-US" sz="1700" dirty="0" smtClean="0"/>
          </a:p>
          <a:p>
            <a:r>
              <a:rPr lang="en-US" dirty="0"/>
              <a:t>A-a gradient = PAO</a:t>
            </a:r>
            <a:r>
              <a:rPr lang="en-US" baseline="-25000" dirty="0"/>
              <a:t>2</a:t>
            </a:r>
            <a:r>
              <a:rPr lang="en-US" dirty="0"/>
              <a:t> – </a:t>
            </a:r>
            <a:r>
              <a:rPr lang="en-US" dirty="0" smtClean="0"/>
              <a:t>PaO</a:t>
            </a:r>
            <a:r>
              <a:rPr lang="en-US" baseline="-25000" dirty="0" smtClean="0"/>
              <a:t>2</a:t>
            </a:r>
            <a:endParaRPr lang="en-US" dirty="0" smtClean="0"/>
          </a:p>
          <a:p>
            <a:r>
              <a:rPr lang="en-US" dirty="0" smtClean="0"/>
              <a:t>PaO</a:t>
            </a:r>
            <a:r>
              <a:rPr lang="en-US" baseline="-25000" dirty="0" smtClean="0"/>
              <a:t>2</a:t>
            </a:r>
            <a:r>
              <a:rPr lang="en-US" dirty="0" smtClean="0"/>
              <a:t>/FiO</a:t>
            </a:r>
            <a:r>
              <a:rPr lang="en-US" baseline="-25000" dirty="0" smtClean="0"/>
              <a:t>2</a:t>
            </a:r>
            <a:r>
              <a:rPr lang="en-US" dirty="0" smtClean="0"/>
              <a:t> Ratio</a:t>
            </a:r>
          </a:p>
          <a:p>
            <a:pPr lvl="1"/>
            <a:r>
              <a:rPr lang="en-US" sz="2400" b="1" dirty="0"/>
              <a:t>&lt;200 often seen in OLV, even to 100</a:t>
            </a:r>
          </a:p>
          <a:p>
            <a:pPr lvl="1"/>
            <a:r>
              <a:rPr lang="en-US" sz="2400" b="1" dirty="0"/>
              <a:t>Remember, &lt;125 is not </a:t>
            </a:r>
            <a:r>
              <a:rPr lang="en-US" sz="2400" b="1" dirty="0" smtClean="0"/>
              <a:t>good</a:t>
            </a:r>
            <a:endParaRPr lang="en-US" sz="2400" b="1" dirty="0"/>
          </a:p>
        </p:txBody>
      </p:sp>
      <p:pic>
        <p:nvPicPr>
          <p:cNvPr id="4" name="Picture 3"/>
          <p:cNvPicPr>
            <a:picLocks noChangeAspect="1"/>
          </p:cNvPicPr>
          <p:nvPr/>
        </p:nvPicPr>
        <p:blipFill>
          <a:blip r:embed="rId3"/>
          <a:stretch>
            <a:fillRect/>
          </a:stretch>
        </p:blipFill>
        <p:spPr>
          <a:xfrm>
            <a:off x="4542932" y="1002646"/>
            <a:ext cx="4515812" cy="2434996"/>
          </a:xfrm>
          <a:prstGeom prst="rect">
            <a:avLst/>
          </a:prstGeom>
        </p:spPr>
      </p:pic>
      <p:pic>
        <p:nvPicPr>
          <p:cNvPr id="9" name="Picture 8"/>
          <p:cNvPicPr>
            <a:picLocks noChangeAspect="1"/>
          </p:cNvPicPr>
          <p:nvPr/>
        </p:nvPicPr>
        <p:blipFill rotWithShape="1">
          <a:blip r:embed="rId4"/>
          <a:srcRect t="7536" b="20831"/>
          <a:stretch/>
        </p:blipFill>
        <p:spPr>
          <a:xfrm>
            <a:off x="894519" y="1437644"/>
            <a:ext cx="2438400" cy="673198"/>
          </a:xfrm>
          <a:prstGeom prst="rect">
            <a:avLst/>
          </a:prstGeom>
        </p:spPr>
      </p:pic>
      <p:pic>
        <p:nvPicPr>
          <p:cNvPr id="10" name="Picture 9"/>
          <p:cNvPicPr>
            <a:picLocks noChangeAspect="1"/>
          </p:cNvPicPr>
          <p:nvPr/>
        </p:nvPicPr>
        <p:blipFill>
          <a:blip r:embed="rId5"/>
          <a:stretch>
            <a:fillRect/>
          </a:stretch>
        </p:blipFill>
        <p:spPr>
          <a:xfrm>
            <a:off x="894519" y="2747937"/>
            <a:ext cx="1941353" cy="618265"/>
          </a:xfrm>
          <a:prstGeom prst="rect">
            <a:avLst/>
          </a:prstGeom>
        </p:spPr>
      </p:pic>
      <p:pic>
        <p:nvPicPr>
          <p:cNvPr id="11" name="Picture 10"/>
          <p:cNvPicPr>
            <a:picLocks noChangeAspect="1"/>
          </p:cNvPicPr>
          <p:nvPr/>
        </p:nvPicPr>
        <p:blipFill>
          <a:blip r:embed="rId6"/>
          <a:stretch>
            <a:fillRect/>
          </a:stretch>
        </p:blipFill>
        <p:spPr>
          <a:xfrm>
            <a:off x="5375656" y="4096464"/>
            <a:ext cx="3768344" cy="2761535"/>
          </a:xfrm>
          <a:prstGeom prst="rect">
            <a:avLst/>
          </a:prstGeom>
        </p:spPr>
      </p:pic>
    </p:spTree>
    <p:extLst>
      <p:ext uri="{BB962C8B-B14F-4D97-AF65-F5344CB8AC3E}">
        <p14:creationId xmlns:p14="http://schemas.microsoft.com/office/powerpoint/2010/main" val="238834046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994"/>
            <a:ext cx="8229600" cy="863095"/>
          </a:xfrm>
        </p:spPr>
        <p:txBody>
          <a:bodyPr/>
          <a:lstStyle/>
          <a:p>
            <a:r>
              <a:rPr lang="en-US" dirty="0" smtClean="0"/>
              <a:t>Devices – DLT vs. BB</a:t>
            </a:r>
            <a:endParaRPr lang="en-US" dirty="0"/>
          </a:p>
        </p:txBody>
      </p:sp>
      <p:sp>
        <p:nvSpPr>
          <p:cNvPr id="4" name="Rectangle 3"/>
          <p:cNvSpPr/>
          <p:nvPr/>
        </p:nvSpPr>
        <p:spPr>
          <a:xfrm>
            <a:off x="0" y="1251131"/>
            <a:ext cx="4572000" cy="3416320"/>
          </a:xfrm>
          <a:prstGeom prst="rect">
            <a:avLst/>
          </a:prstGeom>
        </p:spPr>
        <p:txBody>
          <a:bodyPr>
            <a:spAutoFit/>
          </a:bodyPr>
          <a:lstStyle/>
          <a:p>
            <a:r>
              <a:rPr lang="en-US" sz="2000" b="1" u="sng" dirty="0" smtClean="0">
                <a:solidFill>
                  <a:srgbClr val="FFFFFF"/>
                </a:solidFill>
              </a:rPr>
              <a:t>Double Lumen </a:t>
            </a:r>
            <a:r>
              <a:rPr lang="en-US" sz="2000" b="1" u="sng" dirty="0" err="1" smtClean="0">
                <a:solidFill>
                  <a:srgbClr val="FFFFFF"/>
                </a:solidFill>
              </a:rPr>
              <a:t>Endobronchial</a:t>
            </a:r>
            <a:r>
              <a:rPr lang="en-US" sz="2000" b="1" u="sng" dirty="0" smtClean="0">
                <a:solidFill>
                  <a:srgbClr val="FFFFFF"/>
                </a:solidFill>
              </a:rPr>
              <a:t> Tube</a:t>
            </a:r>
          </a:p>
          <a:p>
            <a:r>
              <a:rPr lang="en-US" dirty="0" smtClean="0">
                <a:solidFill>
                  <a:srgbClr val="FFFFFF"/>
                </a:solidFill>
              </a:rPr>
              <a:t>Advantages</a:t>
            </a:r>
            <a:endParaRPr lang="en-US" dirty="0">
              <a:solidFill>
                <a:srgbClr val="FFFFFF"/>
              </a:solidFill>
            </a:endParaRPr>
          </a:p>
          <a:p>
            <a:pPr marL="742950" lvl="1" indent="-285750">
              <a:buFont typeface="Arial"/>
              <a:buChar char="•"/>
            </a:pPr>
            <a:r>
              <a:rPr lang="en-US" dirty="0">
                <a:solidFill>
                  <a:srgbClr val="FFFFFF"/>
                </a:solidFill>
              </a:rPr>
              <a:t>Only device that provides true lung isolation</a:t>
            </a:r>
          </a:p>
          <a:p>
            <a:pPr marL="742950" lvl="1" indent="-285750">
              <a:buFont typeface="Arial"/>
              <a:buChar char="•"/>
            </a:pPr>
            <a:r>
              <a:rPr lang="en-US" dirty="0">
                <a:solidFill>
                  <a:srgbClr val="FFFFFF"/>
                </a:solidFill>
              </a:rPr>
              <a:t>Faster time to device placement and lung deflation</a:t>
            </a:r>
          </a:p>
          <a:p>
            <a:pPr marL="742950" lvl="1" indent="-285750">
              <a:buFont typeface="Arial"/>
              <a:buChar char="•"/>
            </a:pPr>
            <a:r>
              <a:rPr lang="en-US" dirty="0">
                <a:solidFill>
                  <a:srgbClr val="FFFFFF"/>
                </a:solidFill>
              </a:rPr>
              <a:t>Fewer device repositions once in place</a:t>
            </a:r>
          </a:p>
          <a:p>
            <a:pPr marL="742950" lvl="1" indent="-285750">
              <a:buFont typeface="Arial"/>
              <a:buChar char="•"/>
            </a:pPr>
            <a:r>
              <a:rPr lang="en-US" dirty="0">
                <a:solidFill>
                  <a:srgbClr val="FFFFFF"/>
                </a:solidFill>
              </a:rPr>
              <a:t>Lower peak airway pressures</a:t>
            </a:r>
          </a:p>
          <a:p>
            <a:r>
              <a:rPr lang="en-US" dirty="0">
                <a:solidFill>
                  <a:srgbClr val="FFFFFF"/>
                </a:solidFill>
              </a:rPr>
              <a:t>Disadvantages</a:t>
            </a:r>
          </a:p>
          <a:p>
            <a:pPr marL="742950" lvl="1" indent="-285750">
              <a:buFont typeface="Arial"/>
              <a:buChar char="•"/>
            </a:pPr>
            <a:r>
              <a:rPr lang="en-US" dirty="0">
                <a:solidFill>
                  <a:srgbClr val="FFFFFF"/>
                </a:solidFill>
              </a:rPr>
              <a:t>More difficult to place</a:t>
            </a:r>
          </a:p>
          <a:p>
            <a:pPr marL="742950" lvl="1" indent="-285750">
              <a:buFont typeface="Arial"/>
              <a:buChar char="•"/>
            </a:pPr>
            <a:r>
              <a:rPr lang="en-US" dirty="0">
                <a:solidFill>
                  <a:srgbClr val="FFFFFF"/>
                </a:solidFill>
              </a:rPr>
              <a:t>Requires tube exchange if patient requires postoperative ventilation</a:t>
            </a:r>
          </a:p>
        </p:txBody>
      </p:sp>
      <p:sp>
        <p:nvSpPr>
          <p:cNvPr id="5" name="Rectangle 4"/>
          <p:cNvSpPr/>
          <p:nvPr/>
        </p:nvSpPr>
        <p:spPr>
          <a:xfrm>
            <a:off x="4572000" y="1251131"/>
            <a:ext cx="4572000" cy="3724097"/>
          </a:xfrm>
          <a:prstGeom prst="rect">
            <a:avLst/>
          </a:prstGeom>
        </p:spPr>
        <p:txBody>
          <a:bodyPr>
            <a:spAutoFit/>
          </a:bodyPr>
          <a:lstStyle/>
          <a:p>
            <a:r>
              <a:rPr lang="en-US" sz="2000" b="1" u="sng" dirty="0" smtClean="0">
                <a:solidFill>
                  <a:srgbClr val="FFFFFF"/>
                </a:solidFill>
              </a:rPr>
              <a:t>Bronchial Blockers</a:t>
            </a:r>
          </a:p>
          <a:p>
            <a:r>
              <a:rPr lang="en-US" dirty="0" smtClean="0">
                <a:solidFill>
                  <a:srgbClr val="FFFFFF"/>
                </a:solidFill>
              </a:rPr>
              <a:t>Advantages</a:t>
            </a:r>
            <a:endParaRPr lang="en-US" dirty="0">
              <a:solidFill>
                <a:srgbClr val="FFFFFF"/>
              </a:solidFill>
            </a:endParaRPr>
          </a:p>
          <a:p>
            <a:pPr marL="742950" lvl="1" indent="-285750">
              <a:buFont typeface="Arial"/>
              <a:buChar char="•"/>
            </a:pPr>
            <a:r>
              <a:rPr lang="en-US" dirty="0">
                <a:solidFill>
                  <a:srgbClr val="FFFFFF"/>
                </a:solidFill>
              </a:rPr>
              <a:t>Can be used down single lumen tube</a:t>
            </a:r>
          </a:p>
          <a:p>
            <a:pPr marL="742950" lvl="1" indent="-285750">
              <a:buFont typeface="Arial"/>
              <a:buChar char="•"/>
            </a:pPr>
            <a:r>
              <a:rPr lang="en-US" dirty="0">
                <a:solidFill>
                  <a:srgbClr val="FFFFFF"/>
                </a:solidFill>
              </a:rPr>
              <a:t>Provide selective lobar isolation</a:t>
            </a:r>
          </a:p>
          <a:p>
            <a:pPr marL="742950" lvl="1" indent="-285750">
              <a:buFont typeface="Arial"/>
              <a:buChar char="•"/>
            </a:pPr>
            <a:r>
              <a:rPr lang="en-US" dirty="0">
                <a:solidFill>
                  <a:srgbClr val="FFFFFF"/>
                </a:solidFill>
              </a:rPr>
              <a:t>No difference found in lung collapse time as compared to DLT</a:t>
            </a:r>
          </a:p>
          <a:p>
            <a:pPr marL="0" lvl="1"/>
            <a:r>
              <a:rPr lang="en-US" dirty="0">
                <a:solidFill>
                  <a:srgbClr val="FFFFFF"/>
                </a:solidFill>
              </a:rPr>
              <a:t>Disadvantages (compared to DLT)</a:t>
            </a:r>
          </a:p>
          <a:p>
            <a:pPr marL="742950" lvl="1" indent="-285750">
              <a:buFont typeface="Arial"/>
              <a:buChar char="•"/>
            </a:pPr>
            <a:r>
              <a:rPr lang="en-US" dirty="0">
                <a:solidFill>
                  <a:srgbClr val="FFFFFF"/>
                </a:solidFill>
              </a:rPr>
              <a:t>Longer time to place device </a:t>
            </a:r>
          </a:p>
          <a:p>
            <a:pPr marL="742950" lvl="1" indent="-285750">
              <a:buFont typeface="Arial"/>
              <a:buChar char="•"/>
            </a:pPr>
            <a:r>
              <a:rPr lang="en-US" dirty="0">
                <a:solidFill>
                  <a:srgbClr val="FFFFFF"/>
                </a:solidFill>
              </a:rPr>
              <a:t>More repositions after initial placement</a:t>
            </a:r>
          </a:p>
          <a:p>
            <a:pPr marL="742950" lvl="1" indent="-285750">
              <a:buFont typeface="Arial"/>
              <a:buChar char="•"/>
            </a:pPr>
            <a:r>
              <a:rPr lang="en-US" dirty="0">
                <a:solidFill>
                  <a:srgbClr val="FFFFFF"/>
                </a:solidFill>
              </a:rPr>
              <a:t>Slightly higher mean peak airway pressures</a:t>
            </a:r>
          </a:p>
          <a:p>
            <a:pPr marL="742950" lvl="1" indent="-285750">
              <a:buFont typeface="Arial"/>
              <a:buChar char="•"/>
            </a:pPr>
            <a:r>
              <a:rPr lang="en-US" dirty="0">
                <a:solidFill>
                  <a:srgbClr val="FFFFFF"/>
                </a:solidFill>
              </a:rPr>
              <a:t>Require FOB to confirm placement</a:t>
            </a:r>
          </a:p>
        </p:txBody>
      </p:sp>
      <p:pic>
        <p:nvPicPr>
          <p:cNvPr id="6" name="Picture 5" descr="DLT.jpg"/>
          <p:cNvPicPr>
            <a:picLocks noChangeAspect="1"/>
          </p:cNvPicPr>
          <p:nvPr/>
        </p:nvPicPr>
        <p:blipFill rotWithShape="1">
          <a:blip r:embed="rId3">
            <a:extLst>
              <a:ext uri="{28A0092B-C50C-407E-A947-70E740481C1C}">
                <a14:useLocalDpi xmlns:a14="http://schemas.microsoft.com/office/drawing/2010/main" val="0"/>
              </a:ext>
            </a:extLst>
          </a:blip>
          <a:srcRect l="21783" t="5161" r="18887" b="17343"/>
          <a:stretch/>
        </p:blipFill>
        <p:spPr>
          <a:xfrm>
            <a:off x="4855791" y="2516972"/>
            <a:ext cx="4027568" cy="3945546"/>
          </a:xfrm>
          <a:prstGeom prst="rect">
            <a:avLst/>
          </a:prstGeom>
        </p:spPr>
      </p:pic>
      <p:pic>
        <p:nvPicPr>
          <p:cNvPr id="7" name="Picture 6" descr="Arndt.jpg"/>
          <p:cNvPicPr>
            <a:picLocks noChangeAspect="1"/>
          </p:cNvPicPr>
          <p:nvPr/>
        </p:nvPicPr>
        <p:blipFill rotWithShape="1">
          <a:blip r:embed="rId4">
            <a:extLst>
              <a:ext uri="{28A0092B-C50C-407E-A947-70E740481C1C}">
                <a14:useLocalDpi xmlns:a14="http://schemas.microsoft.com/office/drawing/2010/main" val="0"/>
              </a:ext>
            </a:extLst>
          </a:blip>
          <a:srcRect l="9568" t="4572" b="17500"/>
          <a:stretch/>
        </p:blipFill>
        <p:spPr>
          <a:xfrm>
            <a:off x="147555" y="986089"/>
            <a:ext cx="4424445" cy="2859503"/>
          </a:xfrm>
          <a:prstGeom prst="rect">
            <a:avLst/>
          </a:prstGeom>
        </p:spPr>
      </p:pic>
    </p:spTree>
    <p:extLst>
      <p:ext uri="{BB962C8B-B14F-4D97-AF65-F5344CB8AC3E}">
        <p14:creationId xmlns:p14="http://schemas.microsoft.com/office/powerpoint/2010/main" val="5643303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606</TotalTime>
  <Words>1777</Words>
  <Application>Microsoft Macintosh PowerPoint</Application>
  <PresentationFormat>On-screen Show (4:3)</PresentationFormat>
  <Paragraphs>177</Paragraphs>
  <Slides>15</Slides>
  <Notes>15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Anesthetic Considerations for One Lung Ventilation</vt:lpstr>
      <vt:lpstr>Objectives</vt:lpstr>
      <vt:lpstr>Patient Scenario</vt:lpstr>
      <vt:lpstr>Anesthesia for OLV</vt:lpstr>
      <vt:lpstr>Indications for OLV</vt:lpstr>
      <vt:lpstr>Physiology Review (or preview)</vt:lpstr>
      <vt:lpstr>Physiologic Changes</vt:lpstr>
      <vt:lpstr>Math</vt:lpstr>
      <vt:lpstr>Devices – DLT vs. BB</vt:lpstr>
      <vt:lpstr>Hypoxemia in OLV</vt:lpstr>
      <vt:lpstr>Now we return to our regularly scheduled surgery</vt:lpstr>
      <vt:lpstr>Don’t Hate, Ventilate!</vt:lpstr>
      <vt:lpstr>Extra Tidbits</vt:lpstr>
      <vt:lpstr>References</vt:lpstr>
      <vt:lpstr>Questions…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 Linton</dc:creator>
  <cp:lastModifiedBy>Julia Linton</cp:lastModifiedBy>
  <cp:revision>53</cp:revision>
  <cp:lastPrinted>2015-01-29T23:20:41Z</cp:lastPrinted>
  <dcterms:created xsi:type="dcterms:W3CDTF">2015-01-20T17:46:47Z</dcterms:created>
  <dcterms:modified xsi:type="dcterms:W3CDTF">2015-02-03T00:08:04Z</dcterms:modified>
</cp:coreProperties>
</file>