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9" r:id="rId4"/>
    <p:sldId id="258" r:id="rId5"/>
    <p:sldId id="271" r:id="rId6"/>
    <p:sldId id="261" r:id="rId7"/>
    <p:sldId id="260" r:id="rId8"/>
    <p:sldId id="270" r:id="rId9"/>
    <p:sldId id="263" r:id="rId10"/>
    <p:sldId id="262" r:id="rId11"/>
    <p:sldId id="304" r:id="rId12"/>
    <p:sldId id="299" r:id="rId13"/>
    <p:sldId id="265" r:id="rId14"/>
    <p:sldId id="266" r:id="rId15"/>
    <p:sldId id="267" r:id="rId16"/>
    <p:sldId id="269" r:id="rId17"/>
    <p:sldId id="268" r:id="rId18"/>
    <p:sldId id="272" r:id="rId19"/>
    <p:sldId id="300" r:id="rId20"/>
    <p:sldId id="301" r:id="rId21"/>
    <p:sldId id="302" r:id="rId22"/>
    <p:sldId id="273" r:id="rId23"/>
    <p:sldId id="298" r:id="rId24"/>
    <p:sldId id="274" r:id="rId25"/>
    <p:sldId id="275" r:id="rId26"/>
    <p:sldId id="276" r:id="rId27"/>
    <p:sldId id="295" r:id="rId28"/>
    <p:sldId id="277" r:id="rId29"/>
    <p:sldId id="287" r:id="rId30"/>
    <p:sldId id="288" r:id="rId31"/>
    <p:sldId id="278" r:id="rId32"/>
    <p:sldId id="289" r:id="rId33"/>
    <p:sldId id="279" r:id="rId34"/>
    <p:sldId id="280" r:id="rId35"/>
    <p:sldId id="303" r:id="rId36"/>
    <p:sldId id="281" r:id="rId37"/>
    <p:sldId id="282" r:id="rId38"/>
    <p:sldId id="283" r:id="rId39"/>
    <p:sldId id="284" r:id="rId40"/>
    <p:sldId id="285" r:id="rId41"/>
    <p:sldId id="286" r:id="rId42"/>
    <p:sldId id="291" r:id="rId43"/>
    <p:sldId id="292" r:id="rId44"/>
    <p:sldId id="293" r:id="rId45"/>
    <p:sldId id="294" r:id="rId46"/>
    <p:sldId id="296" r:id="rId47"/>
    <p:sldId id="29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BD78EC-AB20-8D45-ABEA-C0C7865AAF10}">
          <p14:sldIdLst>
            <p14:sldId id="256"/>
            <p14:sldId id="257"/>
            <p14:sldId id="259"/>
            <p14:sldId id="258"/>
            <p14:sldId id="271"/>
            <p14:sldId id="261"/>
            <p14:sldId id="260"/>
            <p14:sldId id="270"/>
            <p14:sldId id="263"/>
            <p14:sldId id="262"/>
            <p14:sldId id="304"/>
            <p14:sldId id="299"/>
            <p14:sldId id="265"/>
            <p14:sldId id="266"/>
            <p14:sldId id="267"/>
            <p14:sldId id="269"/>
            <p14:sldId id="268"/>
            <p14:sldId id="272"/>
            <p14:sldId id="300"/>
            <p14:sldId id="301"/>
            <p14:sldId id="302"/>
            <p14:sldId id="273"/>
            <p14:sldId id="298"/>
            <p14:sldId id="274"/>
            <p14:sldId id="275"/>
            <p14:sldId id="276"/>
            <p14:sldId id="295"/>
            <p14:sldId id="277"/>
            <p14:sldId id="287"/>
            <p14:sldId id="288"/>
            <p14:sldId id="278"/>
            <p14:sldId id="289"/>
            <p14:sldId id="279"/>
            <p14:sldId id="280"/>
            <p14:sldId id="303"/>
            <p14:sldId id="281"/>
            <p14:sldId id="282"/>
            <p14:sldId id="283"/>
            <p14:sldId id="284"/>
            <p14:sldId id="285"/>
            <p14:sldId id="286"/>
            <p14:sldId id="291"/>
            <p14:sldId id="292"/>
            <p14:sldId id="293"/>
            <p14:sldId id="294"/>
            <p14:sldId id="296"/>
            <p14:sldId id="2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87" autoAdjust="0"/>
  </p:normalViewPr>
  <p:slideViewPr>
    <p:cSldViewPr snapToGrid="0" snapToObjects="1">
      <p:cViewPr varScale="1">
        <p:scale>
          <a:sx n="86" d="100"/>
          <a:sy n="86" d="100"/>
        </p:scale>
        <p:origin x="-1384" y="-104"/>
      </p:cViewPr>
      <p:guideLst>
        <p:guide orient="horz" pos="2160"/>
        <p:guide pos="2880"/>
      </p:guideLst>
    </p:cSldViewPr>
  </p:slideViewPr>
  <p:outlineViewPr>
    <p:cViewPr>
      <p:scale>
        <a:sx n="33" d="100"/>
        <a:sy n="33" d="100"/>
      </p:scale>
      <p:origin x="0" y="110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35F07-7C9E-1B4F-BD1A-52188E5BBEF5}" type="datetimeFigureOut">
              <a:rPr lang="en-US" smtClean="0"/>
              <a:t>8/30/16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732F2-D150-D946-AD01-9A97AC0051B6}" type="slidenum">
              <a:rPr lang="en-US" smtClean="0"/>
              <a:t>‹#›</a:t>
            </a:fld>
            <a:endParaRPr lang="en-US"/>
          </a:p>
        </p:txBody>
      </p:sp>
    </p:spTree>
    <p:extLst>
      <p:ext uri="{BB962C8B-B14F-4D97-AF65-F5344CB8AC3E}">
        <p14:creationId xmlns:p14="http://schemas.microsoft.com/office/powerpoint/2010/main" val="1835099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Mitochondrial import pathways for precursor proteins. Nuclear-encoded mitochondrial proteins are imported by the TOM complex. Subsequently, they follow different pathways. </a:t>
            </a:r>
            <a:r>
              <a:rPr lang="en-GB" dirty="0" err="1">
                <a:latin typeface="Arial" charset="0"/>
                <a:cs typeface="msgothic" charset="0"/>
              </a:rPr>
              <a:t>Presequence</a:t>
            </a:r>
            <a:r>
              <a:rPr lang="en-GB" dirty="0">
                <a:latin typeface="Arial" charset="0"/>
                <a:cs typeface="msgothic" charset="0"/>
              </a:rPr>
              <a:t>-carrying proteins are transported by the TIM23 complex and the motor PAM into the matrix, where mitochondrial processing peptidase (MPP) cleaves off the </a:t>
            </a:r>
            <a:r>
              <a:rPr lang="en-GB" dirty="0" err="1">
                <a:latin typeface="Arial" charset="0"/>
                <a:cs typeface="msgothic" charset="0"/>
              </a:rPr>
              <a:t>presequences</a:t>
            </a:r>
            <a:r>
              <a:rPr lang="en-GB" dirty="0">
                <a:latin typeface="Arial" charset="0"/>
                <a:cs typeface="msgothic" charset="0"/>
              </a:rPr>
              <a:t>. Small proteins of the </a:t>
            </a:r>
            <a:r>
              <a:rPr lang="en-GB" dirty="0" err="1">
                <a:latin typeface="Arial" charset="0"/>
                <a:cs typeface="msgothic" charset="0"/>
              </a:rPr>
              <a:t>intermembrane</a:t>
            </a:r>
            <a:r>
              <a:rPr lang="en-GB" dirty="0">
                <a:latin typeface="Arial" charset="0"/>
                <a:cs typeface="msgothic" charset="0"/>
              </a:rPr>
              <a:t> space (IMS) are imported via the mitochondrial </a:t>
            </a:r>
            <a:r>
              <a:rPr lang="en-GB" dirty="0" err="1">
                <a:latin typeface="Arial" charset="0"/>
                <a:cs typeface="msgothic" charset="0"/>
              </a:rPr>
              <a:t>intermembrane</a:t>
            </a:r>
            <a:r>
              <a:rPr lang="en-GB" dirty="0">
                <a:latin typeface="Arial" charset="0"/>
                <a:cs typeface="msgothic" charset="0"/>
              </a:rPr>
              <a:t> space assembly machinery (MIA). β-barrel precursors of the outer membrane (OM) are transferred by the Tim9–Tim10 chaperone complex from TOM to SAM. Precursors of inner membrane (IM) carriers use Tim9–Tim10 for transfer to the TIM22 complex that drives insertion into the inner membrane.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8/30/16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8/30/16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8/30/16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8/30/16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8/30/16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8/30/16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8/30/16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8/30/16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8/30/16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8/30/16</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8/30/16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8/30/16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8/30/16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8/30/16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8/30/16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8/30/16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8/30/16</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Mitochondrial Disease &amp; its Anesthetic Considerations</a:t>
            </a:r>
            <a:endParaRPr lang="en-US" dirty="0"/>
          </a:p>
        </p:txBody>
      </p:sp>
      <p:sp>
        <p:nvSpPr>
          <p:cNvPr id="3" name="Subtitle 2"/>
          <p:cNvSpPr>
            <a:spLocks noGrp="1"/>
          </p:cNvSpPr>
          <p:nvPr>
            <p:ph type="subTitle" idx="1"/>
          </p:nvPr>
        </p:nvSpPr>
        <p:spPr>
          <a:xfrm rot="10800000" flipV="1">
            <a:off x="457199" y="4374776"/>
            <a:ext cx="8228013" cy="973640"/>
          </a:xfrm>
        </p:spPr>
        <p:txBody>
          <a:bodyPr>
            <a:normAutofit/>
          </a:bodyPr>
          <a:lstStyle/>
          <a:p>
            <a:r>
              <a:rPr lang="en-US" dirty="0" smtClean="0"/>
              <a:t>Stephen Okoth BSN, SRNA (Sr.)</a:t>
            </a:r>
          </a:p>
          <a:p>
            <a:r>
              <a:rPr lang="en-US" dirty="0" smtClean="0"/>
              <a:t>York </a:t>
            </a:r>
            <a:r>
              <a:rPr lang="en-US" dirty="0" smtClean="0"/>
              <a:t>College of PA/</a:t>
            </a:r>
            <a:r>
              <a:rPr lang="en-US" dirty="0" err="1" smtClean="0"/>
              <a:t>Wellspan</a:t>
            </a:r>
            <a:r>
              <a:rPr lang="en-US" dirty="0" smtClean="0"/>
              <a:t> Health NAP </a:t>
            </a:r>
            <a:endParaRPr lang="en-US" dirty="0"/>
          </a:p>
        </p:txBody>
      </p:sp>
    </p:spTree>
    <p:extLst>
      <p:ext uri="{BB962C8B-B14F-4D97-AF65-F5344CB8AC3E}">
        <p14:creationId xmlns:p14="http://schemas.microsoft.com/office/powerpoint/2010/main" val="34432855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a:t>
            </a:r>
            <a:endParaRPr lang="en-US" dirty="0"/>
          </a:p>
        </p:txBody>
      </p:sp>
      <p:pic>
        <p:nvPicPr>
          <p:cNvPr id="4" name="Content Placeholder 3" descr="Screen Shot 2016-03-28 at 9.16.58 PM.png"/>
          <p:cNvPicPr>
            <a:picLocks noGrp="1" noChangeAspect="1"/>
          </p:cNvPicPr>
          <p:nvPr>
            <p:ph idx="1"/>
          </p:nvPr>
        </p:nvPicPr>
        <p:blipFill>
          <a:blip r:embed="rId2">
            <a:extLst>
              <a:ext uri="{28A0092B-C50C-407E-A947-70E740481C1C}">
                <a14:useLocalDpi xmlns:a14="http://schemas.microsoft.com/office/drawing/2010/main" val="0"/>
              </a:ext>
            </a:extLst>
          </a:blip>
          <a:srcRect l="-26590" r="-26590"/>
          <a:stretch>
            <a:fillRect/>
          </a:stretch>
        </p:blipFill>
        <p:spPr>
          <a:xfrm>
            <a:off x="190500" y="2338388"/>
            <a:ext cx="8869363" cy="4435475"/>
          </a:xfrm>
        </p:spPr>
      </p:pic>
    </p:spTree>
    <p:extLst>
      <p:ext uri="{BB962C8B-B14F-4D97-AF65-F5344CB8AC3E}">
        <p14:creationId xmlns:p14="http://schemas.microsoft.com/office/powerpoint/2010/main" val="14634746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 Production</a:t>
            </a:r>
            <a:endParaRPr lang="en-US" dirty="0"/>
          </a:p>
        </p:txBody>
      </p:sp>
      <p:pic>
        <p:nvPicPr>
          <p:cNvPr id="4" name="Content Placeholder 3" descr="krebs cycle.jpg"/>
          <p:cNvPicPr>
            <a:picLocks noGrp="1" noChangeAspect="1"/>
          </p:cNvPicPr>
          <p:nvPr>
            <p:ph idx="1"/>
          </p:nvPr>
        </p:nvPicPr>
        <p:blipFill>
          <a:blip r:embed="rId2">
            <a:extLst>
              <a:ext uri="{28A0092B-C50C-407E-A947-70E740481C1C}">
                <a14:useLocalDpi xmlns:a14="http://schemas.microsoft.com/office/drawing/2010/main" val="0"/>
              </a:ext>
            </a:extLst>
          </a:blip>
          <a:srcRect l="-4589" r="-4589"/>
          <a:stretch>
            <a:fillRect/>
          </a:stretch>
        </p:blipFill>
        <p:spPr>
          <a:xfrm>
            <a:off x="350762" y="2286000"/>
            <a:ext cx="8502952" cy="4390571"/>
          </a:xfrm>
        </p:spPr>
      </p:pic>
      <p:sp>
        <p:nvSpPr>
          <p:cNvPr id="5" name="TextBox 4"/>
          <p:cNvSpPr txBox="1"/>
          <p:nvPr/>
        </p:nvSpPr>
        <p:spPr>
          <a:xfrm>
            <a:off x="0" y="6495143"/>
            <a:ext cx="9143999" cy="338554"/>
          </a:xfrm>
          <a:prstGeom prst="rect">
            <a:avLst/>
          </a:prstGeom>
          <a:noFill/>
        </p:spPr>
        <p:txBody>
          <a:bodyPr wrap="square" rtlCol="0">
            <a:spAutoFit/>
          </a:bodyPr>
          <a:lstStyle/>
          <a:p>
            <a:r>
              <a:rPr lang="en-US" sz="1600" dirty="0" smtClean="0"/>
              <a:t>Ref: http</a:t>
            </a:r>
            <a:r>
              <a:rPr lang="en-US" sz="1600" dirty="0"/>
              <a:t>://</a:t>
            </a:r>
            <a:r>
              <a:rPr lang="en-US" sz="1600" dirty="0" err="1"/>
              <a:t>www.tritec-inc.org</a:t>
            </a:r>
            <a:r>
              <a:rPr lang="en-US" sz="1600" dirty="0"/>
              <a:t>/science-units/energy2013-KeyToLife/images/</a:t>
            </a:r>
            <a:r>
              <a:rPr lang="en-US" sz="1600" dirty="0" err="1"/>
              <a:t>pelosi</a:t>
            </a:r>
            <a:r>
              <a:rPr lang="en-US" sz="1600" dirty="0"/>
              <a:t>/Picture1_krebs.jpg</a:t>
            </a:r>
          </a:p>
        </p:txBody>
      </p:sp>
    </p:spTree>
    <p:extLst>
      <p:ext uri="{BB962C8B-B14F-4D97-AF65-F5344CB8AC3E}">
        <p14:creationId xmlns:p14="http://schemas.microsoft.com/office/powerpoint/2010/main" val="19048238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Oxidative phosphorylation</a:t>
            </a:r>
            <a:endParaRPr lang="en-US" dirty="0"/>
          </a:p>
        </p:txBody>
      </p:sp>
      <p:sp>
        <p:nvSpPr>
          <p:cNvPr id="6" name="TextBox 5"/>
          <p:cNvSpPr txBox="1"/>
          <p:nvPr/>
        </p:nvSpPr>
        <p:spPr>
          <a:xfrm>
            <a:off x="188142" y="6231873"/>
            <a:ext cx="8819161" cy="307777"/>
          </a:xfrm>
          <a:prstGeom prst="rect">
            <a:avLst/>
          </a:prstGeom>
          <a:noFill/>
        </p:spPr>
        <p:txBody>
          <a:bodyPr wrap="square" rtlCol="0">
            <a:spAutoFit/>
          </a:bodyPr>
          <a:lstStyle/>
          <a:p>
            <a:r>
              <a:rPr lang="en-US" sz="1400" dirty="0" smtClean="0"/>
              <a:t>Ref: https</a:t>
            </a:r>
            <a:r>
              <a:rPr lang="en-US" sz="1400" dirty="0"/>
              <a:t>://</a:t>
            </a:r>
            <a:r>
              <a:rPr lang="en-US" sz="1400" dirty="0" err="1"/>
              <a:t>sites.google.com</a:t>
            </a:r>
            <a:r>
              <a:rPr lang="en-US" sz="1400" dirty="0"/>
              <a:t>/site/</a:t>
            </a:r>
            <a:r>
              <a:rPr lang="en-US" sz="1400" dirty="0" err="1"/>
              <a:t>accessrevision</a:t>
            </a:r>
            <a:r>
              <a:rPr lang="en-US" sz="1400" dirty="0"/>
              <a:t>/biology/cell-form-and-function/cellular-respiration</a:t>
            </a:r>
          </a:p>
        </p:txBody>
      </p:sp>
      <p:pic>
        <p:nvPicPr>
          <p:cNvPr id="8" name="Content Placeholder 7" descr="electron transport chain.jpg"/>
          <p:cNvPicPr>
            <a:picLocks noGrp="1" noChangeAspect="1"/>
          </p:cNvPicPr>
          <p:nvPr>
            <p:ph idx="1"/>
          </p:nvPr>
        </p:nvPicPr>
        <p:blipFill>
          <a:blip r:embed="rId2">
            <a:extLst>
              <a:ext uri="{28A0092B-C50C-407E-A947-70E740481C1C}">
                <a14:useLocalDpi xmlns:a14="http://schemas.microsoft.com/office/drawing/2010/main" val="0"/>
              </a:ext>
            </a:extLst>
          </a:blip>
          <a:srcRect t="-6425" b="-6425"/>
          <a:stretch>
            <a:fillRect/>
          </a:stretch>
        </p:blipFill>
        <p:spPr>
          <a:xfrm>
            <a:off x="188142" y="2770094"/>
            <a:ext cx="8819161" cy="3267169"/>
          </a:xfrm>
        </p:spPr>
      </p:pic>
    </p:spTree>
    <p:extLst>
      <p:ext uri="{BB962C8B-B14F-4D97-AF65-F5344CB8AC3E}">
        <p14:creationId xmlns:p14="http://schemas.microsoft.com/office/powerpoint/2010/main" val="34331127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Mitochondrial diseases</a:t>
            </a:r>
            <a:endParaRPr lang="en-US" dirty="0"/>
          </a:p>
        </p:txBody>
      </p:sp>
      <p:sp>
        <p:nvSpPr>
          <p:cNvPr id="3" name="Content Placeholder 2"/>
          <p:cNvSpPr>
            <a:spLocks noGrp="1"/>
          </p:cNvSpPr>
          <p:nvPr>
            <p:ph idx="1"/>
          </p:nvPr>
        </p:nvSpPr>
        <p:spPr>
          <a:xfrm>
            <a:off x="739775" y="2182232"/>
            <a:ext cx="7662864" cy="4475422"/>
          </a:xfrm>
        </p:spPr>
        <p:txBody>
          <a:bodyPr>
            <a:normAutofit fontScale="85000" lnSpcReduction="20000"/>
          </a:bodyPr>
          <a:lstStyle/>
          <a:p>
            <a:r>
              <a:rPr lang="en-US" dirty="0" smtClean="0"/>
              <a:t>clinical </a:t>
            </a:r>
            <a:r>
              <a:rPr lang="en-US" dirty="0"/>
              <a:t>and biochemical disorders resulting from dysfunction of the mitochondria. </a:t>
            </a:r>
            <a:r>
              <a:rPr lang="en-US" dirty="0" smtClean="0"/>
              <a:t>First clinically described in 1960</a:t>
            </a:r>
          </a:p>
          <a:p>
            <a:r>
              <a:rPr lang="en-US" dirty="0" smtClean="0"/>
              <a:t>This </a:t>
            </a:r>
            <a:r>
              <a:rPr lang="en-US" dirty="0"/>
              <a:t>results in a lack of cellular energy to perform various functions and in the accumulation of byproducts that impair or destroy the cell itself </a:t>
            </a:r>
            <a:endParaRPr lang="en-US" dirty="0" smtClean="0"/>
          </a:p>
          <a:p>
            <a:r>
              <a:rPr lang="en-US" dirty="0" smtClean="0"/>
              <a:t>They </a:t>
            </a:r>
            <a:r>
              <a:rPr lang="en-US" dirty="0"/>
              <a:t>can be caused by mutation of genes encoded by either nuclear DNA or mitochondrial DNA (</a:t>
            </a:r>
            <a:r>
              <a:rPr lang="en-US" dirty="0" err="1"/>
              <a:t>mtDNA</a:t>
            </a:r>
            <a:r>
              <a:rPr lang="en-US" dirty="0"/>
              <a:t>) </a:t>
            </a:r>
            <a:endParaRPr lang="en-US" dirty="0" smtClean="0"/>
          </a:p>
          <a:p>
            <a:r>
              <a:rPr lang="en-US" dirty="0"/>
              <a:t>Mitochondrial disorders may present at any age. </a:t>
            </a:r>
            <a:endParaRPr lang="en-US" dirty="0" smtClean="0"/>
          </a:p>
          <a:p>
            <a:r>
              <a:rPr lang="en-US" dirty="0" smtClean="0"/>
              <a:t>There </a:t>
            </a:r>
            <a:r>
              <a:rPr lang="en-US" dirty="0"/>
              <a:t>is an estimated incidence of 1 in 4000 live births suffering from mitochondrial </a:t>
            </a:r>
            <a:r>
              <a:rPr lang="en-US" dirty="0" smtClean="0"/>
              <a:t>disease in the United States. </a:t>
            </a:r>
          </a:p>
          <a:p>
            <a:r>
              <a:rPr lang="en-US" dirty="0" smtClean="0"/>
              <a:t>These </a:t>
            </a:r>
            <a:r>
              <a:rPr lang="en-US" dirty="0"/>
              <a:t>diseases have varying etiologies and are often very difficult to classify </a:t>
            </a:r>
          </a:p>
        </p:txBody>
      </p:sp>
    </p:spTree>
    <p:extLst>
      <p:ext uri="{BB962C8B-B14F-4D97-AF65-F5344CB8AC3E}">
        <p14:creationId xmlns:p14="http://schemas.microsoft.com/office/powerpoint/2010/main" val="3930223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a:t>
            </a:r>
            <a:endParaRPr lang="en-US" dirty="0"/>
          </a:p>
        </p:txBody>
      </p:sp>
      <p:pic>
        <p:nvPicPr>
          <p:cNvPr id="4" name="Content Placeholder 3" descr="Screen Shot 2016-03-28 at 10.03.2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502" r="-8449"/>
          <a:stretch/>
        </p:blipFill>
        <p:spPr>
          <a:xfrm>
            <a:off x="233363" y="1487488"/>
            <a:ext cx="8783637" cy="5370512"/>
          </a:xfrm>
        </p:spPr>
      </p:pic>
      <p:sp>
        <p:nvSpPr>
          <p:cNvPr id="5" name="TextBox 4"/>
          <p:cNvSpPr txBox="1"/>
          <p:nvPr/>
        </p:nvSpPr>
        <p:spPr>
          <a:xfrm>
            <a:off x="6117167" y="6604000"/>
            <a:ext cx="2899833" cy="246221"/>
          </a:xfrm>
          <a:prstGeom prst="rect">
            <a:avLst/>
          </a:prstGeom>
          <a:noFill/>
        </p:spPr>
        <p:txBody>
          <a:bodyPr wrap="square" rtlCol="0">
            <a:spAutoFit/>
          </a:bodyPr>
          <a:lstStyle/>
          <a:p>
            <a:r>
              <a:rPr lang="en-US" sz="1000" dirty="0"/>
              <a:t>https://universe-</a:t>
            </a:r>
            <a:r>
              <a:rPr lang="en-US" sz="1000" dirty="0" err="1"/>
              <a:t>review.ca</a:t>
            </a:r>
            <a:r>
              <a:rPr lang="en-US" sz="1000" dirty="0"/>
              <a:t>/I10-05-mito02.gif</a:t>
            </a:r>
          </a:p>
        </p:txBody>
      </p:sp>
    </p:spTree>
    <p:extLst>
      <p:ext uri="{BB962C8B-B14F-4D97-AF65-F5344CB8AC3E}">
        <p14:creationId xmlns:p14="http://schemas.microsoft.com/office/powerpoint/2010/main" val="1607084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loss </a:t>
            </a:r>
            <a:r>
              <a:rPr lang="en-US" dirty="0"/>
              <a:t>of motor </a:t>
            </a:r>
            <a:r>
              <a:rPr lang="en-US" dirty="0" smtClean="0"/>
              <a:t>control</a:t>
            </a:r>
            <a:endParaRPr lang="en-US" dirty="0"/>
          </a:p>
          <a:p>
            <a:r>
              <a:rPr lang="en-US" dirty="0" smtClean="0"/>
              <a:t>muscle </a:t>
            </a:r>
            <a:r>
              <a:rPr lang="en-US" dirty="0"/>
              <a:t>weakness and </a:t>
            </a:r>
            <a:r>
              <a:rPr lang="en-US" dirty="0" smtClean="0"/>
              <a:t>pain</a:t>
            </a:r>
          </a:p>
          <a:p>
            <a:r>
              <a:rPr lang="en-US" dirty="0" smtClean="0"/>
              <a:t>gastro</a:t>
            </a:r>
            <a:r>
              <a:rPr lang="en-US" dirty="0"/>
              <a:t>-intestinal disorders and swallowing </a:t>
            </a:r>
            <a:r>
              <a:rPr lang="en-US" dirty="0" smtClean="0"/>
              <a:t>difficulties</a:t>
            </a:r>
          </a:p>
          <a:p>
            <a:r>
              <a:rPr lang="en-US" dirty="0" smtClean="0"/>
              <a:t> </a:t>
            </a:r>
            <a:r>
              <a:rPr lang="en-US" dirty="0"/>
              <a:t>poor </a:t>
            </a:r>
            <a:r>
              <a:rPr lang="en-US" dirty="0" smtClean="0"/>
              <a:t>growth</a:t>
            </a:r>
          </a:p>
          <a:p>
            <a:r>
              <a:rPr lang="en-US" dirty="0" smtClean="0"/>
              <a:t> </a:t>
            </a:r>
            <a:r>
              <a:rPr lang="en-US" dirty="0"/>
              <a:t>cardiac </a:t>
            </a:r>
            <a:r>
              <a:rPr lang="en-US" dirty="0" smtClean="0"/>
              <a:t>disease</a:t>
            </a:r>
          </a:p>
          <a:p>
            <a:r>
              <a:rPr lang="en-US" dirty="0"/>
              <a:t>liver disease</a:t>
            </a:r>
          </a:p>
          <a:p>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diabetes</a:t>
            </a:r>
            <a:endParaRPr lang="en-US" dirty="0"/>
          </a:p>
          <a:p>
            <a:r>
              <a:rPr lang="en-US" dirty="0"/>
              <a:t> respiratory complications</a:t>
            </a:r>
          </a:p>
          <a:p>
            <a:r>
              <a:rPr lang="en-US" dirty="0"/>
              <a:t> </a:t>
            </a:r>
            <a:r>
              <a:rPr lang="en-US" dirty="0" smtClean="0"/>
              <a:t>seizures</a:t>
            </a:r>
            <a:endParaRPr lang="en-US" dirty="0"/>
          </a:p>
          <a:p>
            <a:r>
              <a:rPr lang="en-US" dirty="0" smtClean="0"/>
              <a:t>visual</a:t>
            </a:r>
            <a:r>
              <a:rPr lang="en-US" dirty="0"/>
              <a:t>/hearing problems</a:t>
            </a:r>
          </a:p>
          <a:p>
            <a:r>
              <a:rPr lang="en-US" dirty="0"/>
              <a:t> lactic </a:t>
            </a:r>
            <a:r>
              <a:rPr lang="en-US" dirty="0" smtClean="0"/>
              <a:t>acidosis </a:t>
            </a:r>
            <a:endParaRPr lang="en-US" dirty="0" smtClean="0"/>
          </a:p>
          <a:p>
            <a:r>
              <a:rPr lang="en-US" dirty="0" smtClean="0"/>
              <a:t>developmental </a:t>
            </a:r>
            <a:r>
              <a:rPr lang="en-US" dirty="0"/>
              <a:t>delays </a:t>
            </a:r>
            <a:endParaRPr lang="en-US" dirty="0" smtClean="0"/>
          </a:p>
          <a:p>
            <a:r>
              <a:rPr lang="en-US" dirty="0" smtClean="0"/>
              <a:t>susceptibility </a:t>
            </a:r>
            <a:r>
              <a:rPr lang="en-US" dirty="0"/>
              <a:t>to infection.</a:t>
            </a:r>
          </a:p>
        </p:txBody>
      </p:sp>
    </p:spTree>
    <p:extLst>
      <p:ext uri="{BB962C8B-B14F-4D97-AF65-F5344CB8AC3E}">
        <p14:creationId xmlns:p14="http://schemas.microsoft.com/office/powerpoint/2010/main" val="8773800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Classifying the diseases</a:t>
            </a:r>
            <a:endParaRPr lang="en-US" dirty="0"/>
          </a:p>
        </p:txBody>
      </p:sp>
      <p:sp>
        <p:nvSpPr>
          <p:cNvPr id="9" name="Content Placeholder 8"/>
          <p:cNvSpPr>
            <a:spLocks noGrp="1"/>
          </p:cNvSpPr>
          <p:nvPr>
            <p:ph idx="1"/>
          </p:nvPr>
        </p:nvSpPr>
        <p:spPr>
          <a:xfrm>
            <a:off x="739775" y="2379495"/>
            <a:ext cx="7662864" cy="4364461"/>
          </a:xfrm>
        </p:spPr>
        <p:txBody>
          <a:bodyPr/>
          <a:lstStyle/>
          <a:p>
            <a:r>
              <a:rPr lang="en-US" dirty="0" smtClean="0"/>
              <a:t>Scientists have discovered over 40 different mitochondrial diseases.</a:t>
            </a:r>
          </a:p>
          <a:p>
            <a:r>
              <a:rPr lang="en-US" dirty="0" smtClean="0"/>
              <a:t> </a:t>
            </a:r>
            <a:r>
              <a:rPr lang="en-US" dirty="0"/>
              <a:t>Early on diseases would be classed by clinical syndrome </a:t>
            </a:r>
            <a:r>
              <a:rPr lang="en-US" dirty="0" err="1"/>
              <a:t>e.g</a:t>
            </a:r>
            <a:r>
              <a:rPr lang="en-US" dirty="0"/>
              <a:t> </a:t>
            </a:r>
          </a:p>
          <a:p>
            <a:r>
              <a:rPr lang="en-US" dirty="0"/>
              <a:t>CPEO: chronic progressive external </a:t>
            </a:r>
            <a:r>
              <a:rPr lang="en-US" dirty="0" err="1"/>
              <a:t>ophthalmoplegia</a:t>
            </a:r>
            <a:endParaRPr lang="en-US" dirty="0"/>
          </a:p>
          <a:p>
            <a:r>
              <a:rPr lang="en-US" dirty="0"/>
              <a:t>MELAS: mitochondrial encephalopathy with </a:t>
            </a:r>
            <a:r>
              <a:rPr lang="en-US" dirty="0" err="1"/>
              <a:t>lactid</a:t>
            </a:r>
            <a:r>
              <a:rPr lang="en-US" dirty="0"/>
              <a:t> acidosis and stroke like episodes</a:t>
            </a:r>
          </a:p>
          <a:p>
            <a:r>
              <a:rPr lang="en-US" dirty="0"/>
              <a:t>MERRF: myoclonic epilepsy with ragged red fibers</a:t>
            </a:r>
          </a:p>
          <a:p>
            <a:r>
              <a:rPr lang="en-US" dirty="0"/>
              <a:t>LHON: </a:t>
            </a:r>
            <a:r>
              <a:rPr lang="en-US" dirty="0" err="1"/>
              <a:t>Leber</a:t>
            </a:r>
            <a:r>
              <a:rPr lang="en-US" dirty="0"/>
              <a:t> hereditary optic neuropathy</a:t>
            </a:r>
          </a:p>
          <a:p>
            <a:endParaRPr lang="en-US" dirty="0"/>
          </a:p>
        </p:txBody>
      </p:sp>
    </p:spTree>
    <p:extLst>
      <p:ext uri="{BB962C8B-B14F-4D97-AF65-F5344CB8AC3E}">
        <p14:creationId xmlns:p14="http://schemas.microsoft.com/office/powerpoint/2010/main" val="7429463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Classifying the diseases</a:t>
            </a:r>
            <a:endParaRPr lang="en-US" dirty="0"/>
          </a:p>
        </p:txBody>
      </p:sp>
      <p:sp>
        <p:nvSpPr>
          <p:cNvPr id="6" name="Text Placeholder 5"/>
          <p:cNvSpPr>
            <a:spLocks noGrp="1"/>
          </p:cNvSpPr>
          <p:nvPr>
            <p:ph type="body" idx="1"/>
          </p:nvPr>
        </p:nvSpPr>
        <p:spPr>
          <a:xfrm>
            <a:off x="740664" y="1997297"/>
            <a:ext cx="3767328" cy="665766"/>
          </a:xfrm>
        </p:spPr>
        <p:txBody>
          <a:bodyPr/>
          <a:lstStyle/>
          <a:p>
            <a:r>
              <a:rPr lang="en-US" dirty="0" err="1" smtClean="0">
                <a:solidFill>
                  <a:schemeClr val="tx1"/>
                </a:solidFill>
              </a:rPr>
              <a:t>Genocopies</a:t>
            </a:r>
            <a:endParaRPr lang="en-US" dirty="0">
              <a:solidFill>
                <a:schemeClr val="tx1"/>
              </a:solidFill>
            </a:endParaRPr>
          </a:p>
        </p:txBody>
      </p:sp>
      <p:sp>
        <p:nvSpPr>
          <p:cNvPr id="3" name="Content Placeholder 2"/>
          <p:cNvSpPr>
            <a:spLocks noGrp="1"/>
          </p:cNvSpPr>
          <p:nvPr>
            <p:ph sz="half" idx="2"/>
          </p:nvPr>
        </p:nvSpPr>
        <p:spPr>
          <a:xfrm>
            <a:off x="740664" y="2663064"/>
            <a:ext cx="3636373" cy="1035633"/>
          </a:xfrm>
        </p:spPr>
        <p:txBody>
          <a:bodyPr>
            <a:normAutofit/>
          </a:bodyPr>
          <a:lstStyle/>
          <a:p>
            <a:r>
              <a:rPr lang="en-US" dirty="0" smtClean="0"/>
              <a:t>diseases </a:t>
            </a:r>
            <a:r>
              <a:rPr lang="en-US" dirty="0"/>
              <a:t>that are caused by the same mutation but which may not look the same clinically </a:t>
            </a:r>
            <a:endParaRPr lang="en-US" dirty="0" smtClean="0"/>
          </a:p>
          <a:p>
            <a:pPr marL="0" indent="0">
              <a:buNone/>
            </a:pPr>
            <a:endParaRPr lang="en-US" dirty="0"/>
          </a:p>
        </p:txBody>
      </p:sp>
      <p:sp>
        <p:nvSpPr>
          <p:cNvPr id="7" name="Text Placeholder 6"/>
          <p:cNvSpPr>
            <a:spLocks noGrp="1"/>
          </p:cNvSpPr>
          <p:nvPr>
            <p:ph type="body" sz="quarter" idx="3"/>
          </p:nvPr>
        </p:nvSpPr>
        <p:spPr>
          <a:xfrm>
            <a:off x="4631578" y="1738387"/>
            <a:ext cx="3767328" cy="924676"/>
          </a:xfrm>
        </p:spPr>
        <p:txBody>
          <a:bodyPr/>
          <a:lstStyle/>
          <a:p>
            <a:r>
              <a:rPr lang="en-US" dirty="0" err="1" smtClean="0">
                <a:solidFill>
                  <a:srgbClr val="000000"/>
                </a:solidFill>
              </a:rPr>
              <a:t>Phenocopies</a:t>
            </a:r>
            <a:endParaRPr lang="en-US" dirty="0">
              <a:solidFill>
                <a:srgbClr val="000000"/>
              </a:solidFill>
            </a:endParaRPr>
          </a:p>
        </p:txBody>
      </p:sp>
      <p:sp>
        <p:nvSpPr>
          <p:cNvPr id="4" name="Content Placeholder 3"/>
          <p:cNvSpPr>
            <a:spLocks noGrp="1"/>
          </p:cNvSpPr>
          <p:nvPr>
            <p:ph sz="quarter" idx="4"/>
          </p:nvPr>
        </p:nvSpPr>
        <p:spPr>
          <a:xfrm>
            <a:off x="4631578" y="2663064"/>
            <a:ext cx="3767328" cy="1035634"/>
          </a:xfrm>
        </p:spPr>
        <p:txBody>
          <a:bodyPr/>
          <a:lstStyle/>
          <a:p>
            <a:r>
              <a:rPr lang="en-US" dirty="0"/>
              <a:t>different mutations in </a:t>
            </a:r>
            <a:r>
              <a:rPr lang="en-US" dirty="0" err="1"/>
              <a:t>mtDNA</a:t>
            </a:r>
            <a:r>
              <a:rPr lang="en-US" dirty="0"/>
              <a:t> and </a:t>
            </a:r>
            <a:r>
              <a:rPr lang="en-US" dirty="0" err="1"/>
              <a:t>nDNA</a:t>
            </a:r>
            <a:r>
              <a:rPr lang="en-US" dirty="0"/>
              <a:t> can lead to the same diseases.  </a:t>
            </a:r>
          </a:p>
        </p:txBody>
      </p:sp>
      <p:sp>
        <p:nvSpPr>
          <p:cNvPr id="14" name="TextBox 13"/>
          <p:cNvSpPr txBox="1"/>
          <p:nvPr/>
        </p:nvSpPr>
        <p:spPr>
          <a:xfrm>
            <a:off x="457200" y="4116917"/>
            <a:ext cx="8686800" cy="1754327"/>
          </a:xfrm>
          <a:prstGeom prst="rect">
            <a:avLst/>
          </a:prstGeom>
          <a:noFill/>
        </p:spPr>
        <p:txBody>
          <a:bodyPr wrap="square" rtlCol="0">
            <a:spAutoFit/>
          </a:bodyPr>
          <a:lstStyle/>
          <a:p>
            <a:r>
              <a:rPr lang="en-US" b="1" dirty="0"/>
              <a:t>primary mitochondrial disease</a:t>
            </a:r>
            <a:r>
              <a:rPr lang="en-US" dirty="0"/>
              <a:t>: a mutation in the mitochondria causes the organelle to malfunction and produce symptoms. </a:t>
            </a:r>
          </a:p>
          <a:p>
            <a:r>
              <a:rPr lang="en-US" b="1" dirty="0"/>
              <a:t>secondary mitochondrial disease</a:t>
            </a:r>
            <a:r>
              <a:rPr lang="en-US" dirty="0"/>
              <a:t>: genetic alteration is present, but does not produce any symptoms of disease until an external environmental force triggers mitochondrial dysfunction. </a:t>
            </a:r>
          </a:p>
          <a:p>
            <a:endParaRPr lang="en-US" dirty="0"/>
          </a:p>
        </p:txBody>
      </p:sp>
    </p:spTree>
    <p:extLst>
      <p:ext uri="{BB962C8B-B14F-4D97-AF65-F5344CB8AC3E}">
        <p14:creationId xmlns:p14="http://schemas.microsoft.com/office/powerpoint/2010/main" val="14432958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Causes of Mitochondrial diseases</a:t>
            </a:r>
            <a:endParaRPr lang="en-US" dirty="0"/>
          </a:p>
        </p:txBody>
      </p:sp>
      <p:sp>
        <p:nvSpPr>
          <p:cNvPr id="8" name="Content Placeholder 7"/>
          <p:cNvSpPr>
            <a:spLocks noGrp="1"/>
          </p:cNvSpPr>
          <p:nvPr>
            <p:ph idx="1"/>
          </p:nvPr>
        </p:nvSpPr>
        <p:spPr>
          <a:xfrm>
            <a:off x="739775" y="2349500"/>
            <a:ext cx="7662864" cy="3687763"/>
          </a:xfrm>
        </p:spPr>
        <p:txBody>
          <a:bodyPr/>
          <a:lstStyle/>
          <a:p>
            <a:r>
              <a:rPr lang="en-US" dirty="0" smtClean="0"/>
              <a:t>The major cause of the disease is gene inheritance. Either </a:t>
            </a:r>
            <a:r>
              <a:rPr lang="en-US" dirty="0" smtClean="0"/>
              <a:t>nucleic </a:t>
            </a:r>
            <a:r>
              <a:rPr lang="en-US" dirty="0" smtClean="0"/>
              <a:t>or mitochondrial genes</a:t>
            </a:r>
          </a:p>
          <a:p>
            <a:r>
              <a:rPr lang="en-US" dirty="0" smtClean="0"/>
              <a:t> </a:t>
            </a:r>
            <a:r>
              <a:rPr lang="en-US" dirty="0" smtClean="0"/>
              <a:t>The other cause is mitochondrial toxins. Various agents including commonly used drugs have been found to be toxic to the mitochondria.</a:t>
            </a:r>
            <a:endParaRPr lang="en-US" dirty="0" smtClean="0"/>
          </a:p>
          <a:p>
            <a:endParaRPr lang="en-US" dirty="0"/>
          </a:p>
        </p:txBody>
      </p:sp>
    </p:spTree>
    <p:extLst>
      <p:ext uri="{BB962C8B-B14F-4D97-AF65-F5344CB8AC3E}">
        <p14:creationId xmlns:p14="http://schemas.microsoft.com/office/powerpoint/2010/main" val="36984054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Mitochondrial toxins</a:t>
            </a:r>
            <a:endParaRPr lang="en-US" dirty="0"/>
          </a:p>
        </p:txBody>
      </p:sp>
      <p:pic>
        <p:nvPicPr>
          <p:cNvPr id="4" name="Content Placeholder 3" descr="Screen Shot 2016-09-03 at 1.20.01 PM.png"/>
          <p:cNvPicPr>
            <a:picLocks noGrp="1" noChangeAspect="1"/>
          </p:cNvPicPr>
          <p:nvPr>
            <p:ph idx="1"/>
          </p:nvPr>
        </p:nvPicPr>
        <p:blipFill>
          <a:blip r:embed="rId2">
            <a:extLst>
              <a:ext uri="{28A0092B-C50C-407E-A947-70E740481C1C}">
                <a14:useLocalDpi xmlns:a14="http://schemas.microsoft.com/office/drawing/2010/main" val="0"/>
              </a:ext>
            </a:extLst>
          </a:blip>
          <a:srcRect l="-7956" r="-7956"/>
          <a:stretch>
            <a:fillRect/>
          </a:stretch>
        </p:blipFill>
        <p:spPr>
          <a:xfrm>
            <a:off x="739775" y="2339892"/>
            <a:ext cx="7662864" cy="4350553"/>
          </a:xfrm>
        </p:spPr>
      </p:pic>
    </p:spTree>
    <p:extLst>
      <p:ext uri="{BB962C8B-B14F-4D97-AF65-F5344CB8AC3E}">
        <p14:creationId xmlns:p14="http://schemas.microsoft.com/office/powerpoint/2010/main" val="17521361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2243668"/>
            <a:ext cx="7945439" cy="4392082"/>
          </a:xfrm>
        </p:spPr>
        <p:txBody>
          <a:bodyPr/>
          <a:lstStyle/>
          <a:p>
            <a:r>
              <a:rPr lang="en-US" dirty="0" smtClean="0"/>
              <a:t>Discuss the structure of the Mitochondrion</a:t>
            </a:r>
          </a:p>
          <a:p>
            <a:r>
              <a:rPr lang="en-US" dirty="0" smtClean="0"/>
              <a:t>Discuss </a:t>
            </a:r>
            <a:r>
              <a:rPr lang="en-US" dirty="0" smtClean="0"/>
              <a:t>the main </a:t>
            </a:r>
            <a:r>
              <a:rPr lang="en-US" dirty="0" smtClean="0"/>
              <a:t>function </a:t>
            </a:r>
            <a:r>
              <a:rPr lang="en-US" dirty="0" smtClean="0"/>
              <a:t>of the </a:t>
            </a:r>
            <a:r>
              <a:rPr lang="en-US" dirty="0" smtClean="0"/>
              <a:t>Mitochondrion</a:t>
            </a:r>
          </a:p>
          <a:p>
            <a:r>
              <a:rPr lang="en-US" dirty="0" smtClean="0"/>
              <a:t>Detecting and Diagnosing mitochondrial diseases</a:t>
            </a:r>
          </a:p>
          <a:p>
            <a:r>
              <a:rPr lang="en-US" dirty="0" smtClean="0"/>
              <a:t>Treatment of mitochondrial diseases</a:t>
            </a:r>
          </a:p>
          <a:p>
            <a:r>
              <a:rPr lang="en-US" dirty="0" smtClean="0"/>
              <a:t>Anesthetic considerations for patients with mitochondrial diseases</a:t>
            </a:r>
          </a:p>
          <a:p>
            <a:r>
              <a:rPr lang="en-US" dirty="0" smtClean="0"/>
              <a:t>Case Review</a:t>
            </a:r>
          </a:p>
          <a:p>
            <a:pPr marL="0" indent="0">
              <a:buNone/>
            </a:pPr>
            <a:endParaRPr lang="en-US" dirty="0" smtClean="0"/>
          </a:p>
        </p:txBody>
      </p:sp>
    </p:spTree>
    <p:extLst>
      <p:ext uri="{BB962C8B-B14F-4D97-AF65-F5344CB8AC3E}">
        <p14:creationId xmlns:p14="http://schemas.microsoft.com/office/powerpoint/2010/main" val="32621470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Mitochondrial toxins</a:t>
            </a:r>
            <a:endParaRPr lang="en-US" dirty="0"/>
          </a:p>
        </p:txBody>
      </p:sp>
      <p:pic>
        <p:nvPicPr>
          <p:cNvPr id="4" name="Content Placeholder 3" descr="Screen Shot 2016-09-03 at 1.20.26 PM.png"/>
          <p:cNvPicPr>
            <a:picLocks noGrp="1" noChangeAspect="1"/>
          </p:cNvPicPr>
          <p:nvPr>
            <p:ph idx="1"/>
          </p:nvPr>
        </p:nvPicPr>
        <p:blipFill>
          <a:blip r:embed="rId2">
            <a:extLst>
              <a:ext uri="{28A0092B-C50C-407E-A947-70E740481C1C}">
                <a14:useLocalDpi xmlns:a14="http://schemas.microsoft.com/office/drawing/2010/main" val="0"/>
              </a:ext>
            </a:extLst>
          </a:blip>
          <a:srcRect l="-10494" r="-10494"/>
          <a:stretch>
            <a:fillRect/>
          </a:stretch>
        </p:blipFill>
        <p:spPr>
          <a:xfrm>
            <a:off x="739775" y="2398684"/>
            <a:ext cx="7662864" cy="4350552"/>
          </a:xfrm>
        </p:spPr>
      </p:pic>
    </p:spTree>
    <p:extLst>
      <p:ext uri="{BB962C8B-B14F-4D97-AF65-F5344CB8AC3E}">
        <p14:creationId xmlns:p14="http://schemas.microsoft.com/office/powerpoint/2010/main" val="13703786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Mitochondrial Toxins</a:t>
            </a:r>
            <a:endParaRPr lang="en-US" dirty="0"/>
          </a:p>
        </p:txBody>
      </p:sp>
      <p:pic>
        <p:nvPicPr>
          <p:cNvPr id="4" name="Content Placeholder 3" descr="Screen Shot 2016-09-03 at 1.21.05 PM.png"/>
          <p:cNvPicPr>
            <a:picLocks noGrp="1" noChangeAspect="1"/>
          </p:cNvPicPr>
          <p:nvPr>
            <p:ph idx="1"/>
          </p:nvPr>
        </p:nvPicPr>
        <p:blipFill>
          <a:blip r:embed="rId2">
            <a:extLst>
              <a:ext uri="{28A0092B-C50C-407E-A947-70E740481C1C}">
                <a14:useLocalDpi xmlns:a14="http://schemas.microsoft.com/office/drawing/2010/main" val="0"/>
              </a:ext>
            </a:extLst>
          </a:blip>
          <a:srcRect t="-11688" b="-11688"/>
          <a:stretch>
            <a:fillRect/>
          </a:stretch>
        </p:blipFill>
        <p:spPr>
          <a:xfrm>
            <a:off x="1192405" y="2328134"/>
            <a:ext cx="7210234" cy="4350553"/>
          </a:xfrm>
        </p:spPr>
      </p:pic>
    </p:spTree>
    <p:extLst>
      <p:ext uri="{BB962C8B-B14F-4D97-AF65-F5344CB8AC3E}">
        <p14:creationId xmlns:p14="http://schemas.microsoft.com/office/powerpoint/2010/main" val="36736952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a:t>
            </a:r>
            <a:endParaRPr lang="en-US" dirty="0"/>
          </a:p>
        </p:txBody>
      </p:sp>
      <p:sp>
        <p:nvSpPr>
          <p:cNvPr id="7" name="Content Placeholder 6"/>
          <p:cNvSpPr>
            <a:spLocks noGrp="1"/>
          </p:cNvSpPr>
          <p:nvPr>
            <p:ph idx="1"/>
          </p:nvPr>
        </p:nvSpPr>
        <p:spPr>
          <a:xfrm>
            <a:off x="600075" y="2177428"/>
            <a:ext cx="8086725" cy="4955739"/>
          </a:xfrm>
        </p:spPr>
        <p:txBody>
          <a:bodyPr/>
          <a:lstStyle/>
          <a:p>
            <a:r>
              <a:rPr lang="en-US" dirty="0"/>
              <a:t>Mitochondrial diseases are difficult to diagnose. Referral to an appropriate research center is </a:t>
            </a:r>
            <a:r>
              <a:rPr lang="en-US" dirty="0" smtClean="0"/>
              <a:t>critical. </a:t>
            </a:r>
          </a:p>
          <a:p>
            <a:r>
              <a:rPr lang="en-US" dirty="0"/>
              <a:t>C</a:t>
            </a:r>
            <a:r>
              <a:rPr lang="en-US" dirty="0" smtClean="0"/>
              <a:t>ombination </a:t>
            </a:r>
            <a:r>
              <a:rPr lang="en-US" dirty="0"/>
              <a:t>of clinical observations, laboratory evaluation, cerebral imaging, and muscle </a:t>
            </a:r>
            <a:r>
              <a:rPr lang="en-US" dirty="0" smtClean="0"/>
              <a:t>biopsies are used to aid diagnosis.</a:t>
            </a:r>
            <a:endParaRPr lang="en-US" dirty="0" smtClean="0"/>
          </a:p>
          <a:p>
            <a:r>
              <a:rPr lang="en-US" dirty="0"/>
              <a:t>A</a:t>
            </a:r>
            <a:r>
              <a:rPr lang="en-US" dirty="0" smtClean="0"/>
              <a:t> </a:t>
            </a:r>
            <a:r>
              <a:rPr lang="en-US" dirty="0"/>
              <a:t>single blood or urine lab test with normal results does not rule </a:t>
            </a:r>
            <a:r>
              <a:rPr lang="en-US" dirty="0" smtClean="0"/>
              <a:t>out or confirm </a:t>
            </a:r>
            <a:r>
              <a:rPr lang="en-US" dirty="0"/>
              <a:t>a </a:t>
            </a:r>
            <a:r>
              <a:rPr lang="en-US" dirty="0" smtClean="0"/>
              <a:t>100% diagnosis of mitochondrial </a:t>
            </a:r>
            <a:r>
              <a:rPr lang="en-US" dirty="0"/>
              <a:t>disease</a:t>
            </a:r>
            <a:r>
              <a:rPr lang="en-US" dirty="0" smtClean="0"/>
              <a:t>.</a:t>
            </a:r>
          </a:p>
          <a:p>
            <a:r>
              <a:rPr lang="en-US" dirty="0" smtClean="0"/>
              <a:t>Genetic testing can be done to assess for known mutations</a:t>
            </a:r>
            <a:endParaRPr lang="en-US" dirty="0"/>
          </a:p>
        </p:txBody>
      </p:sp>
    </p:spTree>
    <p:extLst>
      <p:ext uri="{BB962C8B-B14F-4D97-AF65-F5344CB8AC3E}">
        <p14:creationId xmlns:p14="http://schemas.microsoft.com/office/powerpoint/2010/main" val="8211378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knew</a:t>
            </a:r>
            <a:r>
              <a:rPr lang="is-IS" dirty="0" smtClean="0"/>
              <a:t>…..</a:t>
            </a:r>
            <a:endParaRPr lang="en-US" dirty="0"/>
          </a:p>
        </p:txBody>
      </p:sp>
      <p:pic>
        <p:nvPicPr>
          <p:cNvPr id="4" name="Content Placeholder 3" descr="Screen Shot 2016-08-30 at 2.16.25 PM.png"/>
          <p:cNvPicPr>
            <a:picLocks noGrp="1" noChangeAspect="1"/>
          </p:cNvPicPr>
          <p:nvPr>
            <p:ph idx="1"/>
          </p:nvPr>
        </p:nvPicPr>
        <p:blipFill>
          <a:blip r:embed="rId2">
            <a:extLst>
              <a:ext uri="{28A0092B-C50C-407E-A947-70E740481C1C}">
                <a14:useLocalDpi xmlns:a14="http://schemas.microsoft.com/office/drawing/2010/main" val="0"/>
              </a:ext>
            </a:extLst>
          </a:blip>
          <a:srcRect l="-21313" r="-21313"/>
          <a:stretch>
            <a:fillRect/>
          </a:stretch>
        </p:blipFill>
        <p:spPr>
          <a:xfrm>
            <a:off x="739775" y="1488141"/>
            <a:ext cx="7662864" cy="4549122"/>
          </a:xfrm>
        </p:spPr>
      </p:pic>
    </p:spTree>
    <p:extLst>
      <p:ext uri="{BB962C8B-B14F-4D97-AF65-F5344CB8AC3E}">
        <p14:creationId xmlns:p14="http://schemas.microsoft.com/office/powerpoint/2010/main" val="2492575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Biopsy</a:t>
            </a:r>
            <a:endParaRPr lang="en-US" dirty="0"/>
          </a:p>
        </p:txBody>
      </p:sp>
      <p:sp>
        <p:nvSpPr>
          <p:cNvPr id="3" name="Content Placeholder 2"/>
          <p:cNvSpPr>
            <a:spLocks noGrp="1"/>
          </p:cNvSpPr>
          <p:nvPr>
            <p:ph idx="1"/>
          </p:nvPr>
        </p:nvSpPr>
        <p:spPr>
          <a:xfrm>
            <a:off x="739775" y="2307168"/>
            <a:ext cx="7662864" cy="3730096"/>
          </a:xfrm>
        </p:spPr>
        <p:txBody>
          <a:bodyPr/>
          <a:lstStyle/>
          <a:p>
            <a:r>
              <a:rPr lang="en-US" dirty="0" smtClean="0"/>
              <a:t>When </a:t>
            </a:r>
            <a:r>
              <a:rPr lang="en-US" dirty="0"/>
              <a:t>treated with a dye that stains mitochondria red, muscles affected by mitochondrial disease often show ragged red fibers — muscle cells (fibers) that have </a:t>
            </a:r>
            <a:r>
              <a:rPr lang="en-US" dirty="0" smtClean="0"/>
              <a:t>excessive abnormal </a:t>
            </a:r>
            <a:r>
              <a:rPr lang="en-US" dirty="0"/>
              <a:t>mitochondria</a:t>
            </a:r>
            <a:r>
              <a:rPr lang="en-US" dirty="0" smtClean="0"/>
              <a:t>.</a:t>
            </a:r>
          </a:p>
          <a:p>
            <a:r>
              <a:rPr lang="en-US" dirty="0" smtClean="0"/>
              <a:t> </a:t>
            </a:r>
            <a:r>
              <a:rPr lang="en-US" dirty="0"/>
              <a:t>Other stains can detect the absence of essential mitochondrial enzymes in the muscle. </a:t>
            </a:r>
            <a:endParaRPr lang="en-US" dirty="0" smtClean="0"/>
          </a:p>
          <a:p>
            <a:r>
              <a:rPr lang="en-US" dirty="0" smtClean="0"/>
              <a:t>It is </a:t>
            </a:r>
            <a:r>
              <a:rPr lang="en-US" dirty="0"/>
              <a:t>also possible to extract mitochondrial proteins from the muscle and measure their activity.</a:t>
            </a:r>
          </a:p>
          <a:p>
            <a:endParaRPr lang="en-US" dirty="0"/>
          </a:p>
        </p:txBody>
      </p:sp>
    </p:spTree>
    <p:extLst>
      <p:ext uri="{BB962C8B-B14F-4D97-AF65-F5344CB8AC3E}">
        <p14:creationId xmlns:p14="http://schemas.microsoft.com/office/powerpoint/2010/main" val="12072668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Ragged Red Fibers</a:t>
            </a:r>
            <a:endParaRPr lang="en-US" dirty="0"/>
          </a:p>
        </p:txBody>
      </p:sp>
      <p:pic>
        <p:nvPicPr>
          <p:cNvPr id="5" name="Content Placeholder 4" descr="Screen Shot 2016-03-30 at 7.33.57 PM.png"/>
          <p:cNvPicPr>
            <a:picLocks noGrp="1" noChangeAspect="1"/>
          </p:cNvPicPr>
          <p:nvPr>
            <p:ph idx="1"/>
          </p:nvPr>
        </p:nvPicPr>
        <p:blipFill>
          <a:blip r:embed="rId2">
            <a:extLst>
              <a:ext uri="{28A0092B-C50C-407E-A947-70E740481C1C}">
                <a14:useLocalDpi xmlns:a14="http://schemas.microsoft.com/office/drawing/2010/main" val="0"/>
              </a:ext>
            </a:extLst>
          </a:blip>
          <a:srcRect l="-20083" r="-20083"/>
          <a:stretch>
            <a:fillRect/>
          </a:stretch>
        </p:blipFill>
        <p:spPr>
          <a:xfrm>
            <a:off x="285750" y="2148773"/>
            <a:ext cx="8688388" cy="4730219"/>
          </a:xfrm>
        </p:spPr>
      </p:pic>
    </p:spTree>
    <p:extLst>
      <p:ext uri="{BB962C8B-B14F-4D97-AF65-F5344CB8AC3E}">
        <p14:creationId xmlns:p14="http://schemas.microsoft.com/office/powerpoint/2010/main" val="36554684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mitochondrial disease</a:t>
            </a:r>
            <a:endParaRPr lang="en-US" dirty="0"/>
          </a:p>
        </p:txBody>
      </p:sp>
      <p:sp>
        <p:nvSpPr>
          <p:cNvPr id="3" name="Content Placeholder 2"/>
          <p:cNvSpPr>
            <a:spLocks noGrp="1"/>
          </p:cNvSpPr>
          <p:nvPr>
            <p:ph idx="1"/>
          </p:nvPr>
        </p:nvSpPr>
        <p:spPr>
          <a:xfrm>
            <a:off x="739775" y="2286000"/>
            <a:ext cx="7662864" cy="4572000"/>
          </a:xfrm>
        </p:spPr>
        <p:txBody>
          <a:bodyPr/>
          <a:lstStyle/>
          <a:p>
            <a:r>
              <a:rPr lang="en-US" dirty="0" smtClean="0"/>
              <a:t>There is no </a:t>
            </a:r>
            <a:r>
              <a:rPr lang="en-US" dirty="0" smtClean="0"/>
              <a:t>definitive cure </a:t>
            </a:r>
            <a:r>
              <a:rPr lang="en-US" dirty="0" smtClean="0"/>
              <a:t>for mitochondrial diseases</a:t>
            </a:r>
          </a:p>
          <a:p>
            <a:r>
              <a:rPr lang="en-US" dirty="0" smtClean="0"/>
              <a:t>Therapy is aimed at alleviating symptoms, </a:t>
            </a:r>
            <a:r>
              <a:rPr lang="en-US" dirty="0"/>
              <a:t>maintaining optimal health, using preventive measures to mitigate symptom worsening during times of physiologic </a:t>
            </a:r>
            <a:r>
              <a:rPr lang="en-US" dirty="0" smtClean="0"/>
              <a:t>stress, </a:t>
            </a:r>
            <a:r>
              <a:rPr lang="en-US" dirty="0"/>
              <a:t>and avoiding mitochondrial toxins</a:t>
            </a:r>
            <a:r>
              <a:rPr lang="en-US" dirty="0" smtClean="0"/>
              <a:t>.</a:t>
            </a:r>
          </a:p>
          <a:p>
            <a:r>
              <a:rPr lang="en-US" dirty="0"/>
              <a:t>T</a:t>
            </a:r>
            <a:r>
              <a:rPr lang="en-US" dirty="0" smtClean="0"/>
              <a:t>he </a:t>
            </a:r>
            <a:r>
              <a:rPr lang="en-US" dirty="0"/>
              <a:t>use of antioxidant supplements aimed at reducing reactive oxygen species that are produced in increased amounts in this </a:t>
            </a:r>
            <a:r>
              <a:rPr lang="en-US" dirty="0" smtClean="0"/>
              <a:t>disease.</a:t>
            </a:r>
          </a:p>
          <a:p>
            <a:endParaRPr lang="en-US" dirty="0"/>
          </a:p>
        </p:txBody>
      </p:sp>
    </p:spTree>
    <p:extLst>
      <p:ext uri="{BB962C8B-B14F-4D97-AF65-F5344CB8AC3E}">
        <p14:creationId xmlns:p14="http://schemas.microsoft.com/office/powerpoint/2010/main" val="15358459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Training</a:t>
            </a:r>
            <a:endParaRPr lang="en-US" dirty="0"/>
          </a:p>
        </p:txBody>
      </p:sp>
      <p:pic>
        <p:nvPicPr>
          <p:cNvPr id="4" name="Content Placeholder 3" descr="Screen Shot 2016-03-31 at 9.00.20 PM.png"/>
          <p:cNvPicPr>
            <a:picLocks noGrp="1" noChangeAspect="1"/>
          </p:cNvPicPr>
          <p:nvPr>
            <p:ph idx="1"/>
          </p:nvPr>
        </p:nvPicPr>
        <p:blipFill>
          <a:blip r:embed="rId2">
            <a:extLst>
              <a:ext uri="{28A0092B-C50C-407E-A947-70E740481C1C}">
                <a14:useLocalDpi xmlns:a14="http://schemas.microsoft.com/office/drawing/2010/main" val="0"/>
              </a:ext>
            </a:extLst>
          </a:blip>
          <a:srcRect l="-41161" r="-41161"/>
          <a:stretch>
            <a:fillRect/>
          </a:stretch>
        </p:blipFill>
        <p:spPr>
          <a:xfrm>
            <a:off x="739775" y="2317850"/>
            <a:ext cx="7662864" cy="4426107"/>
          </a:xfrm>
        </p:spPr>
      </p:pic>
    </p:spTree>
    <p:extLst>
      <p:ext uri="{BB962C8B-B14F-4D97-AF65-F5344CB8AC3E}">
        <p14:creationId xmlns:p14="http://schemas.microsoft.com/office/powerpoint/2010/main" val="20109416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Anesthetic Considerations</a:t>
            </a:r>
            <a:endParaRPr lang="en-US" dirty="0"/>
          </a:p>
        </p:txBody>
      </p:sp>
      <p:sp>
        <p:nvSpPr>
          <p:cNvPr id="3" name="Content Placeholder 2"/>
          <p:cNvSpPr>
            <a:spLocks noGrp="1"/>
          </p:cNvSpPr>
          <p:nvPr>
            <p:ph idx="1"/>
          </p:nvPr>
        </p:nvSpPr>
        <p:spPr>
          <a:xfrm>
            <a:off x="739775" y="2206890"/>
            <a:ext cx="7662864" cy="4651110"/>
          </a:xfrm>
        </p:spPr>
        <p:txBody>
          <a:bodyPr/>
          <a:lstStyle/>
          <a:p>
            <a:r>
              <a:rPr lang="en-US" dirty="0"/>
              <a:t>T</a:t>
            </a:r>
            <a:r>
              <a:rPr lang="en-US" dirty="0" smtClean="0"/>
              <a:t>he </a:t>
            </a:r>
            <a:r>
              <a:rPr lang="en-US" dirty="0"/>
              <a:t>heterogeneity of the diseases makes it very difficult to have the one perfect anesthetic</a:t>
            </a:r>
            <a:r>
              <a:rPr lang="en-US" dirty="0" smtClean="0"/>
              <a:t>.</a:t>
            </a:r>
          </a:p>
          <a:p>
            <a:r>
              <a:rPr lang="en-US" dirty="0" smtClean="0"/>
              <a:t>The </a:t>
            </a:r>
            <a:r>
              <a:rPr lang="en-US" dirty="0"/>
              <a:t>lack of clinical trials investigating the effects of </a:t>
            </a:r>
            <a:r>
              <a:rPr lang="en-US" dirty="0" smtClean="0"/>
              <a:t>anesthetic </a:t>
            </a:r>
            <a:r>
              <a:rPr lang="en-US" dirty="0"/>
              <a:t>agents in patients with mitochondrial disease has limited the anesthetists ability to </a:t>
            </a:r>
            <a:r>
              <a:rPr lang="en-US" dirty="0" smtClean="0"/>
              <a:t>deliver the perfect anesthetic.</a:t>
            </a:r>
          </a:p>
          <a:p>
            <a:r>
              <a:rPr lang="en-US" dirty="0"/>
              <a:t>Adverse effects on mitochondrial function of many agents used in anesthesia have been documented in vitro, but there are few reports of adverse events in vivo. </a:t>
            </a:r>
            <a:endParaRPr lang="en-US" dirty="0" smtClean="0"/>
          </a:p>
          <a:p>
            <a:r>
              <a:rPr lang="en-US" dirty="0"/>
              <a:t>T</a:t>
            </a:r>
            <a:r>
              <a:rPr lang="en-US" dirty="0" smtClean="0"/>
              <a:t>he </a:t>
            </a:r>
            <a:r>
              <a:rPr lang="en-US" dirty="0"/>
              <a:t>theoretical effects of any agent need to be considered in the general context of any one patient’s medical history. </a:t>
            </a:r>
          </a:p>
          <a:p>
            <a:endParaRPr lang="en-US" dirty="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063962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a:t>
            </a:r>
            <a:endParaRPr lang="en-US" dirty="0"/>
          </a:p>
        </p:txBody>
      </p:sp>
      <p:pic>
        <p:nvPicPr>
          <p:cNvPr id="11" name="Content Placeholder 10" descr="Screen Shot 2016-03-31 at 11.42.17 AM.png"/>
          <p:cNvPicPr>
            <a:picLocks noGrp="1" noChangeAspect="1"/>
          </p:cNvPicPr>
          <p:nvPr>
            <p:ph idx="1"/>
          </p:nvPr>
        </p:nvPicPr>
        <p:blipFill>
          <a:blip r:embed="rId2">
            <a:extLst>
              <a:ext uri="{28A0092B-C50C-407E-A947-70E740481C1C}">
                <a14:useLocalDpi xmlns:a14="http://schemas.microsoft.com/office/drawing/2010/main" val="0"/>
              </a:ext>
            </a:extLst>
          </a:blip>
          <a:srcRect t="12915" b="12915"/>
          <a:stretch>
            <a:fillRect/>
          </a:stretch>
        </p:blipFill>
        <p:spPr>
          <a:xfrm>
            <a:off x="345224" y="1488141"/>
            <a:ext cx="8595251" cy="5264478"/>
          </a:xfrm>
        </p:spPr>
      </p:pic>
    </p:spTree>
    <p:extLst>
      <p:ext uri="{BB962C8B-B14F-4D97-AF65-F5344CB8AC3E}">
        <p14:creationId xmlns:p14="http://schemas.microsoft.com/office/powerpoint/2010/main" val="8956242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Endosymbiotic</a:t>
            </a:r>
            <a:r>
              <a:rPr lang="en-US" dirty="0" smtClean="0"/>
              <a:t> theory</a:t>
            </a:r>
            <a:endParaRPr lang="en-US" dirty="0"/>
          </a:p>
        </p:txBody>
      </p:sp>
      <p:pic>
        <p:nvPicPr>
          <p:cNvPr id="6" name="Content Placeholder 5" descr="Screen Shot 2016-03-28 at 7.45.30 PM.png"/>
          <p:cNvPicPr>
            <a:picLocks noGrp="1" noChangeAspect="1"/>
          </p:cNvPicPr>
          <p:nvPr>
            <p:ph idx="1"/>
          </p:nvPr>
        </p:nvPicPr>
        <p:blipFill>
          <a:blip r:embed="rId2">
            <a:extLst>
              <a:ext uri="{28A0092B-C50C-407E-A947-70E740481C1C}">
                <a14:useLocalDpi xmlns:a14="http://schemas.microsoft.com/office/drawing/2010/main" val="0"/>
              </a:ext>
            </a:extLst>
          </a:blip>
          <a:srcRect l="-2136" r="-2136"/>
          <a:stretch>
            <a:fillRect/>
          </a:stretch>
        </p:blipFill>
        <p:spPr>
          <a:xfrm>
            <a:off x="244475" y="2235200"/>
            <a:ext cx="8572500" cy="4622800"/>
          </a:xfrm>
        </p:spPr>
      </p:pic>
      <p:sp>
        <p:nvSpPr>
          <p:cNvPr id="7" name="TextBox 6"/>
          <p:cNvSpPr txBox="1"/>
          <p:nvPr/>
        </p:nvSpPr>
        <p:spPr>
          <a:xfrm>
            <a:off x="4396447" y="6630570"/>
            <a:ext cx="4747554" cy="276999"/>
          </a:xfrm>
          <a:prstGeom prst="rect">
            <a:avLst/>
          </a:prstGeom>
          <a:noFill/>
        </p:spPr>
        <p:txBody>
          <a:bodyPr wrap="square" rtlCol="0">
            <a:spAutoFit/>
          </a:bodyPr>
          <a:lstStyle/>
          <a:p>
            <a:r>
              <a:rPr lang="en-US" sz="1200" dirty="0">
                <a:latin typeface="Times New Roman"/>
                <a:cs typeface="Times New Roman"/>
              </a:rPr>
              <a:t>http://</a:t>
            </a:r>
            <a:r>
              <a:rPr lang="en-US" sz="1200" dirty="0" err="1">
                <a:latin typeface="Times New Roman"/>
                <a:cs typeface="Times New Roman"/>
              </a:rPr>
              <a:t>philschatz.com</a:t>
            </a:r>
            <a:r>
              <a:rPr lang="en-US" sz="1200" dirty="0">
                <a:latin typeface="Times New Roman"/>
                <a:cs typeface="Times New Roman"/>
              </a:rPr>
              <a:t>/biology-concepts-book/contents/m45513.html</a:t>
            </a:r>
          </a:p>
        </p:txBody>
      </p:sp>
    </p:spTree>
    <p:extLst>
      <p:ext uri="{BB962C8B-B14F-4D97-AF65-F5344CB8AC3E}">
        <p14:creationId xmlns:p14="http://schemas.microsoft.com/office/powerpoint/2010/main" val="27230155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a:t>
            </a:r>
            <a:endParaRPr lang="en-US" dirty="0"/>
          </a:p>
        </p:txBody>
      </p:sp>
      <p:pic>
        <p:nvPicPr>
          <p:cNvPr id="4" name="Content Placeholder 3" descr="Screen Shot 2016-03-31 at 10.45.32 AM.png"/>
          <p:cNvPicPr>
            <a:picLocks noGrp="1" noChangeAspect="1"/>
          </p:cNvPicPr>
          <p:nvPr>
            <p:ph idx="1"/>
          </p:nvPr>
        </p:nvPicPr>
        <p:blipFill>
          <a:blip r:embed="rId2">
            <a:extLst>
              <a:ext uri="{28A0092B-C50C-407E-A947-70E740481C1C}">
                <a14:useLocalDpi xmlns:a14="http://schemas.microsoft.com/office/drawing/2010/main" val="0"/>
              </a:ext>
            </a:extLst>
          </a:blip>
          <a:srcRect t="15260" b="15260"/>
          <a:stretch>
            <a:fillRect/>
          </a:stretch>
        </p:blipFill>
        <p:spPr>
          <a:xfrm>
            <a:off x="-37965" y="1333500"/>
            <a:ext cx="9613765" cy="5524500"/>
          </a:xfrm>
        </p:spPr>
      </p:pic>
    </p:spTree>
    <p:extLst>
      <p:ext uri="{BB962C8B-B14F-4D97-AF65-F5344CB8AC3E}">
        <p14:creationId xmlns:p14="http://schemas.microsoft.com/office/powerpoint/2010/main" val="34164445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 Evaluation</a:t>
            </a:r>
            <a:endParaRPr lang="en-US" dirty="0"/>
          </a:p>
        </p:txBody>
      </p:sp>
      <p:sp>
        <p:nvSpPr>
          <p:cNvPr id="3" name="Content Placeholder 2"/>
          <p:cNvSpPr>
            <a:spLocks noGrp="1"/>
          </p:cNvSpPr>
          <p:nvPr>
            <p:ph idx="1"/>
          </p:nvPr>
        </p:nvSpPr>
        <p:spPr>
          <a:xfrm>
            <a:off x="739774" y="2342508"/>
            <a:ext cx="7780035" cy="4515492"/>
          </a:xfrm>
        </p:spPr>
        <p:txBody>
          <a:bodyPr>
            <a:normAutofit fontScale="92500"/>
          </a:bodyPr>
          <a:lstStyle/>
          <a:p>
            <a:r>
              <a:rPr lang="en-US" dirty="0" smtClean="0"/>
              <a:t>Multi-system involvement in these disorders necessitates a thorough pre op evaluation including family history.</a:t>
            </a:r>
          </a:p>
          <a:p>
            <a:r>
              <a:rPr lang="en-US" dirty="0" smtClean="0"/>
              <a:t>Determine degree of neurological and musculoskeletal compromise.</a:t>
            </a:r>
          </a:p>
          <a:p>
            <a:r>
              <a:rPr lang="en-US" dirty="0" smtClean="0"/>
              <a:t>Careful cardiac assessment including EKG and echocardiography.</a:t>
            </a:r>
          </a:p>
          <a:p>
            <a:r>
              <a:rPr lang="en-US" dirty="0" smtClean="0"/>
              <a:t>Renal and Hepatic function</a:t>
            </a:r>
          </a:p>
          <a:p>
            <a:r>
              <a:rPr lang="en-US" dirty="0"/>
              <a:t>All clinical manifestations of MD, including seizures, arrhythmias, cardiac dysfunction, myopathy, and </a:t>
            </a:r>
            <a:r>
              <a:rPr lang="en-US" dirty="0" err="1"/>
              <a:t>endocrinopathies</a:t>
            </a:r>
            <a:r>
              <a:rPr lang="en-US" dirty="0"/>
              <a:t>, can be worsened by trauma, illness, or surgical stress. </a:t>
            </a:r>
            <a:endParaRPr lang="en-US" dirty="0" smtClean="0"/>
          </a:p>
          <a:p>
            <a:r>
              <a:rPr lang="en-US" dirty="0" smtClean="0"/>
              <a:t>Duration of NPO status</a:t>
            </a:r>
          </a:p>
          <a:p>
            <a:pPr marL="0" indent="0">
              <a:buNone/>
            </a:pPr>
            <a:endParaRPr lang="en-US" dirty="0"/>
          </a:p>
          <a:p>
            <a:endParaRPr lang="en-US" dirty="0"/>
          </a:p>
        </p:txBody>
      </p:sp>
    </p:spTree>
    <p:extLst>
      <p:ext uri="{BB962C8B-B14F-4D97-AF65-F5344CB8AC3E}">
        <p14:creationId xmlns:p14="http://schemas.microsoft.com/office/powerpoint/2010/main" val="32375307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regional or general?</a:t>
            </a:r>
            <a:endParaRPr lang="en-US" dirty="0"/>
          </a:p>
        </p:txBody>
      </p:sp>
      <p:pic>
        <p:nvPicPr>
          <p:cNvPr id="5" name="Content Placeholder 4" descr="Screen Shot 2016-03-31 at 12.40.03 PM.png"/>
          <p:cNvPicPr>
            <a:picLocks noGrp="1" noChangeAspect="1"/>
          </p:cNvPicPr>
          <p:nvPr>
            <p:ph sz="half" idx="1"/>
          </p:nvPr>
        </p:nvPicPr>
        <p:blipFill>
          <a:blip r:embed="rId2">
            <a:extLst>
              <a:ext uri="{28A0092B-C50C-407E-A947-70E740481C1C}">
                <a14:useLocalDpi xmlns:a14="http://schemas.microsoft.com/office/drawing/2010/main" val="0"/>
              </a:ext>
            </a:extLst>
          </a:blip>
          <a:srcRect l="-16544" r="-16544"/>
          <a:stretch>
            <a:fillRect/>
          </a:stretch>
        </p:blipFill>
        <p:spPr>
          <a:xfrm>
            <a:off x="110966" y="2046612"/>
            <a:ext cx="2564575" cy="3809658"/>
          </a:xfrm>
        </p:spPr>
      </p:pic>
      <p:pic>
        <p:nvPicPr>
          <p:cNvPr id="6" name="Content Placeholder 5" descr="Screen Shot 2016-03-31 at 1.12.31 PM.png"/>
          <p:cNvPicPr>
            <a:picLocks noGrp="1" noChangeAspect="1"/>
          </p:cNvPicPr>
          <p:nvPr>
            <p:ph sz="half" idx="2"/>
          </p:nvPr>
        </p:nvPicPr>
        <p:blipFill>
          <a:blip r:embed="rId3">
            <a:extLst>
              <a:ext uri="{28A0092B-C50C-407E-A947-70E740481C1C}">
                <a14:useLocalDpi xmlns:a14="http://schemas.microsoft.com/office/drawing/2010/main" val="0"/>
              </a:ext>
            </a:extLst>
          </a:blip>
          <a:srcRect t="-241" b="-241"/>
          <a:stretch>
            <a:fillRect/>
          </a:stretch>
        </p:blipFill>
        <p:spPr>
          <a:xfrm>
            <a:off x="2392363" y="2046288"/>
            <a:ext cx="6751637" cy="1233223"/>
          </a:xfrm>
        </p:spPr>
      </p:pic>
      <p:pic>
        <p:nvPicPr>
          <p:cNvPr id="7" name="Picture 6" descr="Screen Shot 2016-03-31 at 1.18.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476" y="3279511"/>
            <a:ext cx="6360587" cy="1183583"/>
          </a:xfrm>
          <a:prstGeom prst="rect">
            <a:avLst/>
          </a:prstGeom>
        </p:spPr>
      </p:pic>
      <p:pic>
        <p:nvPicPr>
          <p:cNvPr id="8" name="Picture 7" descr="Screen Shot 2016-03-31 at 2.53.1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2363" y="4463094"/>
            <a:ext cx="5016500" cy="1969154"/>
          </a:xfrm>
          <a:prstGeom prst="rect">
            <a:avLst/>
          </a:prstGeom>
        </p:spPr>
      </p:pic>
    </p:spTree>
    <p:extLst>
      <p:ext uri="{BB962C8B-B14F-4D97-AF65-F5344CB8AC3E}">
        <p14:creationId xmlns:p14="http://schemas.microsoft.com/office/powerpoint/2010/main" val="32969430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Medication</a:t>
            </a:r>
            <a:endParaRPr lang="en-US" dirty="0"/>
          </a:p>
        </p:txBody>
      </p:sp>
      <p:sp>
        <p:nvSpPr>
          <p:cNvPr id="3" name="Content Placeholder 2"/>
          <p:cNvSpPr>
            <a:spLocks noGrp="1"/>
          </p:cNvSpPr>
          <p:nvPr>
            <p:ph idx="1"/>
          </p:nvPr>
        </p:nvSpPr>
        <p:spPr/>
        <p:txBody>
          <a:bodyPr/>
          <a:lstStyle/>
          <a:p>
            <a:r>
              <a:rPr lang="en-US" dirty="0" smtClean="0"/>
              <a:t>Avoid lactated ringers solution which could increase lactate </a:t>
            </a:r>
            <a:r>
              <a:rPr lang="en-US" dirty="0" smtClean="0"/>
              <a:t>load.</a:t>
            </a:r>
            <a:endParaRPr lang="en-US" dirty="0" smtClean="0"/>
          </a:p>
          <a:p>
            <a:r>
              <a:rPr lang="en-US" dirty="0" smtClean="0"/>
              <a:t>Avoid respiratory depressants, patients have inadequate response to hypoxia or </a:t>
            </a:r>
            <a:r>
              <a:rPr lang="en-US" dirty="0" err="1" smtClean="0"/>
              <a:t>hypercapnia</a:t>
            </a:r>
            <a:r>
              <a:rPr lang="en-US" dirty="0" smtClean="0"/>
              <a:t>.</a:t>
            </a:r>
            <a:endParaRPr lang="en-US" dirty="0"/>
          </a:p>
        </p:txBody>
      </p:sp>
    </p:spTree>
    <p:extLst>
      <p:ext uri="{BB962C8B-B14F-4D97-AF65-F5344CB8AC3E}">
        <p14:creationId xmlns:p14="http://schemas.microsoft.com/office/powerpoint/2010/main" val="18365475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a:t>
            </a:r>
            <a:endParaRPr lang="en-US" dirty="0"/>
          </a:p>
        </p:txBody>
      </p:sp>
      <p:sp>
        <p:nvSpPr>
          <p:cNvPr id="3" name="Content Placeholder 2"/>
          <p:cNvSpPr>
            <a:spLocks noGrp="1"/>
          </p:cNvSpPr>
          <p:nvPr>
            <p:ph idx="1"/>
          </p:nvPr>
        </p:nvSpPr>
        <p:spPr>
          <a:xfrm>
            <a:off x="457200" y="2009625"/>
            <a:ext cx="7945439" cy="3353485"/>
          </a:xfrm>
        </p:spPr>
        <p:txBody>
          <a:bodyPr/>
          <a:lstStyle/>
          <a:p>
            <a:r>
              <a:rPr lang="en-US" dirty="0" smtClean="0"/>
              <a:t>Sensitivity to induction agents</a:t>
            </a:r>
          </a:p>
          <a:p>
            <a:r>
              <a:rPr lang="en-US" dirty="0" smtClean="0"/>
              <a:t>Ketamine and barbiturates inhibit complex I</a:t>
            </a:r>
          </a:p>
          <a:p>
            <a:r>
              <a:rPr lang="en-US" dirty="0" err="1" smtClean="0"/>
              <a:t>Etomidate</a:t>
            </a:r>
            <a:r>
              <a:rPr lang="en-US" dirty="0" smtClean="0"/>
              <a:t> inhibits complex I and complex II</a:t>
            </a:r>
          </a:p>
          <a:p>
            <a:r>
              <a:rPr lang="en-US" dirty="0" smtClean="0"/>
              <a:t>Propofol has been shown to be  most </a:t>
            </a:r>
            <a:r>
              <a:rPr lang="en-US" dirty="0" smtClean="0"/>
              <a:t>problematic as it </a:t>
            </a:r>
            <a:r>
              <a:rPr lang="en-US" dirty="0" smtClean="0"/>
              <a:t>inhibits complex I and IV as well as disrupting fatty acid </a:t>
            </a:r>
            <a:r>
              <a:rPr lang="en-US" dirty="0" smtClean="0"/>
              <a:t>transport. </a:t>
            </a:r>
            <a:r>
              <a:rPr lang="en-US" dirty="0" smtClean="0"/>
              <a:t>Conflicting opinions however persist on single dose use.</a:t>
            </a:r>
          </a:p>
          <a:p>
            <a:endParaRPr lang="en-US" dirty="0" smtClean="0"/>
          </a:p>
          <a:p>
            <a:endParaRPr lang="en-US" dirty="0"/>
          </a:p>
        </p:txBody>
      </p:sp>
      <p:pic>
        <p:nvPicPr>
          <p:cNvPr id="4" name="Picture 3" descr="Screen Shot 2016-03-31 at 2.53.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2246"/>
            <a:ext cx="3859190" cy="1333358"/>
          </a:xfrm>
          <a:prstGeom prst="rect">
            <a:avLst/>
          </a:prstGeom>
        </p:spPr>
      </p:pic>
      <p:pic>
        <p:nvPicPr>
          <p:cNvPr id="5" name="Picture 4" descr="Screen Shot 2016-03-31 at 4.09.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701" y="5094279"/>
            <a:ext cx="6311900" cy="1711325"/>
          </a:xfrm>
          <a:prstGeom prst="rect">
            <a:avLst/>
          </a:prstGeom>
        </p:spPr>
      </p:pic>
    </p:spTree>
    <p:extLst>
      <p:ext uri="{BB962C8B-B14F-4D97-AF65-F5344CB8AC3E}">
        <p14:creationId xmlns:p14="http://schemas.microsoft.com/office/powerpoint/2010/main" val="23252991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a:t>
            </a:r>
            <a:endParaRPr lang="en-US" dirty="0"/>
          </a:p>
        </p:txBody>
      </p:sp>
      <p:sp>
        <p:nvSpPr>
          <p:cNvPr id="3" name="Content Placeholder 2"/>
          <p:cNvSpPr>
            <a:spLocks noGrp="1"/>
          </p:cNvSpPr>
          <p:nvPr>
            <p:ph idx="1"/>
          </p:nvPr>
        </p:nvSpPr>
        <p:spPr>
          <a:xfrm>
            <a:off x="739775" y="2237618"/>
            <a:ext cx="7662864" cy="4523619"/>
          </a:xfrm>
        </p:spPr>
        <p:txBody>
          <a:bodyPr>
            <a:normAutofit fontScale="77500" lnSpcReduction="20000"/>
          </a:bodyPr>
          <a:lstStyle/>
          <a:p>
            <a:r>
              <a:rPr lang="en-US" dirty="0"/>
              <a:t>Propofol-related infusion syndrome (PRIS) is a rare yet often fatal syndrome that has been observed in critically ill patients receiving propofol for sedation</a:t>
            </a:r>
            <a:r>
              <a:rPr lang="en-US" dirty="0" smtClean="0"/>
              <a:t>.</a:t>
            </a:r>
          </a:p>
          <a:p>
            <a:r>
              <a:rPr lang="en-US" dirty="0" smtClean="0"/>
              <a:t>Doses greater than 4mg/kg/</a:t>
            </a:r>
            <a:r>
              <a:rPr lang="en-US" dirty="0" err="1" smtClean="0"/>
              <a:t>hr</a:t>
            </a:r>
            <a:r>
              <a:rPr lang="en-US" dirty="0" smtClean="0"/>
              <a:t> for durations longer than 48 hours place a patient at risk for PRIS.</a:t>
            </a:r>
          </a:p>
          <a:p>
            <a:r>
              <a:rPr lang="en-US" dirty="0" smtClean="0"/>
              <a:t>PRIS </a:t>
            </a:r>
            <a:r>
              <a:rPr lang="en-US" dirty="0"/>
              <a:t>is </a:t>
            </a:r>
            <a:r>
              <a:rPr lang="en-US" dirty="0" smtClean="0"/>
              <a:t>characterized </a:t>
            </a:r>
            <a:r>
              <a:rPr lang="en-US" dirty="0"/>
              <a:t>by severe unexplained metabolic acidosis, arrhythmias, acute renal failure, </a:t>
            </a:r>
            <a:r>
              <a:rPr lang="en-US" dirty="0" err="1"/>
              <a:t>rhabdomyolysis</a:t>
            </a:r>
            <a:r>
              <a:rPr lang="en-US" dirty="0"/>
              <a:t>, hyperkalemia, and cardiovascular collapse</a:t>
            </a:r>
            <a:r>
              <a:rPr lang="en-US" dirty="0" smtClean="0"/>
              <a:t>.</a:t>
            </a:r>
          </a:p>
          <a:p>
            <a:r>
              <a:rPr lang="en-US" dirty="0"/>
              <a:t>T</a:t>
            </a:r>
            <a:r>
              <a:rPr lang="en-US" dirty="0" smtClean="0"/>
              <a:t>he </a:t>
            </a:r>
            <a:r>
              <a:rPr lang="en-US" dirty="0"/>
              <a:t>exact </a:t>
            </a:r>
            <a:r>
              <a:rPr lang="en-US" dirty="0" smtClean="0"/>
              <a:t>pathophysiology </a:t>
            </a:r>
            <a:r>
              <a:rPr lang="en-US" dirty="0"/>
              <a:t>of PRIS remains to be determined</a:t>
            </a:r>
            <a:r>
              <a:rPr lang="en-US" dirty="0" smtClean="0"/>
              <a:t>, but is thought to be related to </a:t>
            </a:r>
            <a:r>
              <a:rPr lang="en-US" dirty="0"/>
              <a:t>impaired tissue </a:t>
            </a:r>
            <a:r>
              <a:rPr lang="en-US" dirty="0" smtClean="0"/>
              <a:t>metabolism.</a:t>
            </a:r>
          </a:p>
          <a:p>
            <a:r>
              <a:rPr lang="en-US" dirty="0" smtClean="0"/>
              <a:t> </a:t>
            </a:r>
            <a:r>
              <a:rPr lang="en-US" dirty="0"/>
              <a:t>Risk factors for developing PRIS include sepsis, severe cerebral injury, and high propofol doses. </a:t>
            </a:r>
            <a:endParaRPr lang="en-US" dirty="0" smtClean="0"/>
          </a:p>
          <a:p>
            <a:r>
              <a:rPr lang="en-US" dirty="0" smtClean="0"/>
              <a:t>Early </a:t>
            </a:r>
            <a:r>
              <a:rPr lang="en-US" dirty="0"/>
              <a:t>recognition of the manifestations is the key to managing PRIS. If </a:t>
            </a:r>
            <a:r>
              <a:rPr lang="en-US" dirty="0" smtClean="0"/>
              <a:t>is </a:t>
            </a:r>
            <a:r>
              <a:rPr lang="en-US" dirty="0"/>
              <a:t>suspected, propofol should be discontinued and an </a:t>
            </a:r>
            <a:r>
              <a:rPr lang="en-US" dirty="0" smtClean="0"/>
              <a:t>alternative </a:t>
            </a:r>
            <a:r>
              <a:rPr lang="en-US" dirty="0"/>
              <a:t>sedative agent initiated. General measures to support cardiac and renal function should be initiated promptly in patients with suspected PRIS. </a:t>
            </a:r>
            <a:endParaRPr lang="en-US" dirty="0"/>
          </a:p>
          <a:p>
            <a:endParaRPr lang="en-US" dirty="0"/>
          </a:p>
        </p:txBody>
      </p:sp>
    </p:spTree>
    <p:extLst>
      <p:ext uri="{BB962C8B-B14F-4D97-AF65-F5344CB8AC3E}">
        <p14:creationId xmlns:p14="http://schemas.microsoft.com/office/powerpoint/2010/main" val="26612943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Relaxation</a:t>
            </a:r>
            <a:endParaRPr lang="en-US" dirty="0"/>
          </a:p>
        </p:txBody>
      </p:sp>
      <p:sp>
        <p:nvSpPr>
          <p:cNvPr id="3" name="Content Placeholder 2"/>
          <p:cNvSpPr>
            <a:spLocks noGrp="1"/>
          </p:cNvSpPr>
          <p:nvPr>
            <p:ph idx="1"/>
          </p:nvPr>
        </p:nvSpPr>
        <p:spPr/>
        <p:txBody>
          <a:bodyPr/>
          <a:lstStyle/>
          <a:p>
            <a:r>
              <a:rPr lang="en-US" dirty="0" smtClean="0"/>
              <a:t>There is conflicting evidence on the use of muscle relaxants.</a:t>
            </a:r>
          </a:p>
          <a:p>
            <a:r>
              <a:rPr lang="en-US" dirty="0" smtClean="0"/>
              <a:t>It is generally thought </a:t>
            </a:r>
            <a:r>
              <a:rPr lang="en-US" dirty="0" smtClean="0"/>
              <a:t>that </a:t>
            </a:r>
            <a:r>
              <a:rPr lang="en-US" dirty="0" smtClean="0"/>
              <a:t>there could be an increased sensitivity to non depolarizing muscle </a:t>
            </a:r>
            <a:r>
              <a:rPr lang="en-US" dirty="0" smtClean="0"/>
              <a:t>relaxants.</a:t>
            </a:r>
            <a:endParaRPr lang="en-US" dirty="0" smtClean="0"/>
          </a:p>
          <a:p>
            <a:r>
              <a:rPr lang="en-US" dirty="0" smtClean="0"/>
              <a:t>Succinylcholine has been used successfully but is often avoided as these patients are thought to have a susceptibility to MH and could be subject to hyperkalemia if they are </a:t>
            </a:r>
            <a:r>
              <a:rPr lang="en-US" dirty="0" smtClean="0"/>
              <a:t>inactive.</a:t>
            </a:r>
            <a:endParaRPr lang="en-US" dirty="0" smtClean="0"/>
          </a:p>
          <a:p>
            <a:endParaRPr lang="en-US" dirty="0"/>
          </a:p>
        </p:txBody>
      </p:sp>
    </p:spTree>
    <p:extLst>
      <p:ext uri="{BB962C8B-B14F-4D97-AF65-F5344CB8AC3E}">
        <p14:creationId xmlns:p14="http://schemas.microsoft.com/office/powerpoint/2010/main" val="147756765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Analgesia</a:t>
            </a:r>
            <a:endParaRPr lang="en-US" dirty="0"/>
          </a:p>
        </p:txBody>
      </p:sp>
      <p:sp>
        <p:nvSpPr>
          <p:cNvPr id="3" name="Content Placeholder 2"/>
          <p:cNvSpPr>
            <a:spLocks noGrp="1"/>
          </p:cNvSpPr>
          <p:nvPr>
            <p:ph idx="1"/>
          </p:nvPr>
        </p:nvSpPr>
        <p:spPr>
          <a:xfrm>
            <a:off x="739775" y="2268534"/>
            <a:ext cx="7662864" cy="3768729"/>
          </a:xfrm>
        </p:spPr>
        <p:txBody>
          <a:bodyPr/>
          <a:lstStyle/>
          <a:p>
            <a:r>
              <a:rPr lang="en-US" dirty="0" smtClean="0"/>
              <a:t>Beneficial in minimizing oxygen demand</a:t>
            </a:r>
          </a:p>
          <a:p>
            <a:r>
              <a:rPr lang="en-US" dirty="0" smtClean="0"/>
              <a:t>However impaired respiratory control necessitates that </a:t>
            </a:r>
            <a:r>
              <a:rPr lang="en-US" dirty="0" smtClean="0"/>
              <a:t>opioids </a:t>
            </a:r>
            <a:r>
              <a:rPr lang="en-US" dirty="0" smtClean="0"/>
              <a:t>are used with caution.</a:t>
            </a:r>
          </a:p>
          <a:p>
            <a:r>
              <a:rPr lang="en-US" dirty="0" err="1" smtClean="0"/>
              <a:t>Remifentanil</a:t>
            </a:r>
            <a:r>
              <a:rPr lang="en-US" dirty="0"/>
              <a:t> </a:t>
            </a:r>
            <a:r>
              <a:rPr lang="en-US" dirty="0" smtClean="0"/>
              <a:t>is thought to have less effect on mitochondrial energetics than fentanyl which is preferred over morphine</a:t>
            </a:r>
          </a:p>
          <a:p>
            <a:r>
              <a:rPr lang="en-US" dirty="0" smtClean="0"/>
              <a:t>L.A’s have been shown to inhibit complex I &amp; </a:t>
            </a:r>
            <a:r>
              <a:rPr lang="en-US" dirty="0" err="1" smtClean="0"/>
              <a:t>acylcarnitine</a:t>
            </a:r>
            <a:r>
              <a:rPr lang="en-US" dirty="0"/>
              <a:t> </a:t>
            </a:r>
            <a:r>
              <a:rPr lang="en-US" dirty="0" err="1" smtClean="0"/>
              <a:t>transferase</a:t>
            </a:r>
            <a:r>
              <a:rPr lang="en-US" dirty="0" smtClean="0"/>
              <a:t>. </a:t>
            </a:r>
            <a:r>
              <a:rPr lang="en-US" dirty="0" err="1" smtClean="0"/>
              <a:t>Lidocaine</a:t>
            </a:r>
            <a:r>
              <a:rPr lang="en-US" dirty="0" smtClean="0"/>
              <a:t>&lt;</a:t>
            </a:r>
            <a:r>
              <a:rPr lang="en-US" dirty="0" err="1" smtClean="0"/>
              <a:t>ropivicaine</a:t>
            </a:r>
            <a:r>
              <a:rPr lang="en-US" dirty="0" smtClean="0"/>
              <a:t>&lt;bupivacaine</a:t>
            </a:r>
          </a:p>
          <a:p>
            <a:endParaRPr lang="en-US" dirty="0"/>
          </a:p>
        </p:txBody>
      </p:sp>
    </p:spTree>
    <p:extLst>
      <p:ext uri="{BB962C8B-B14F-4D97-AF65-F5344CB8AC3E}">
        <p14:creationId xmlns:p14="http://schemas.microsoft.com/office/powerpoint/2010/main" val="22908130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Intra-op</a:t>
            </a:r>
            <a:endParaRPr lang="en-US" dirty="0"/>
          </a:p>
        </p:txBody>
      </p:sp>
      <p:sp>
        <p:nvSpPr>
          <p:cNvPr id="3" name="Content Placeholder 2"/>
          <p:cNvSpPr>
            <a:spLocks noGrp="1"/>
          </p:cNvSpPr>
          <p:nvPr>
            <p:ph idx="1"/>
          </p:nvPr>
        </p:nvSpPr>
        <p:spPr/>
        <p:txBody>
          <a:bodyPr/>
          <a:lstStyle/>
          <a:p>
            <a:r>
              <a:rPr lang="en-US" dirty="0" smtClean="0"/>
              <a:t>Monitor blood glucose especially in long cases.</a:t>
            </a:r>
          </a:p>
          <a:p>
            <a:r>
              <a:rPr lang="en-US" dirty="0" smtClean="0"/>
              <a:t>Less tolerance to hypoxia</a:t>
            </a:r>
          </a:p>
          <a:p>
            <a:r>
              <a:rPr lang="en-US" dirty="0" smtClean="0"/>
              <a:t>Maintain </a:t>
            </a:r>
            <a:r>
              <a:rPr lang="en-US" dirty="0" err="1" smtClean="0"/>
              <a:t>normothermia</a:t>
            </a:r>
            <a:r>
              <a:rPr lang="en-US" dirty="0" smtClean="0"/>
              <a:t>. Hypothermia further depresses mitochondrial activity.</a:t>
            </a:r>
          </a:p>
          <a:p>
            <a:r>
              <a:rPr lang="en-US" dirty="0" smtClean="0"/>
              <a:t>Keep patient hydrated</a:t>
            </a:r>
          </a:p>
          <a:p>
            <a:pPr marL="0" indent="0">
              <a:buNone/>
            </a:pPr>
            <a:endParaRPr lang="en-US" dirty="0"/>
          </a:p>
        </p:txBody>
      </p:sp>
    </p:spTree>
    <p:extLst>
      <p:ext uri="{BB962C8B-B14F-4D97-AF65-F5344CB8AC3E}">
        <p14:creationId xmlns:p14="http://schemas.microsoft.com/office/powerpoint/2010/main" val="29806413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Emergence</a:t>
            </a:r>
            <a:endParaRPr lang="en-US" dirty="0"/>
          </a:p>
        </p:txBody>
      </p:sp>
      <p:sp>
        <p:nvSpPr>
          <p:cNvPr id="3" name="Content Placeholder 2"/>
          <p:cNvSpPr>
            <a:spLocks noGrp="1"/>
          </p:cNvSpPr>
          <p:nvPr>
            <p:ph idx="1"/>
          </p:nvPr>
        </p:nvSpPr>
        <p:spPr/>
        <p:txBody>
          <a:bodyPr/>
          <a:lstStyle/>
          <a:p>
            <a:r>
              <a:rPr lang="en-US" dirty="0" smtClean="0"/>
              <a:t>May not be a good candidate for deep </a:t>
            </a:r>
            <a:r>
              <a:rPr lang="en-US" dirty="0" err="1" smtClean="0"/>
              <a:t>extubation</a:t>
            </a:r>
            <a:endParaRPr lang="en-US" dirty="0" smtClean="0"/>
          </a:p>
          <a:p>
            <a:r>
              <a:rPr lang="en-US" dirty="0" smtClean="0"/>
              <a:t>Consider leaving on ventilator or going to PACU on ventilator if far from baseline.</a:t>
            </a:r>
          </a:p>
          <a:p>
            <a:endParaRPr lang="en-US" dirty="0"/>
          </a:p>
        </p:txBody>
      </p:sp>
    </p:spTree>
    <p:extLst>
      <p:ext uri="{BB962C8B-B14F-4D97-AF65-F5344CB8AC3E}">
        <p14:creationId xmlns:p14="http://schemas.microsoft.com/office/powerpoint/2010/main" val="10532767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Mitochondrion </a:t>
            </a:r>
            <a:endParaRPr lang="en-US" dirty="0"/>
          </a:p>
        </p:txBody>
      </p:sp>
      <p:sp>
        <p:nvSpPr>
          <p:cNvPr id="5" name="TextBox 4"/>
          <p:cNvSpPr txBox="1"/>
          <p:nvPr/>
        </p:nvSpPr>
        <p:spPr>
          <a:xfrm>
            <a:off x="9291737" y="691616"/>
            <a:ext cx="184666" cy="369332"/>
          </a:xfrm>
          <a:prstGeom prst="rect">
            <a:avLst/>
          </a:prstGeom>
          <a:noFill/>
        </p:spPr>
        <p:txBody>
          <a:bodyPr wrap="none" rtlCol="0">
            <a:spAutoFit/>
          </a:bodyPr>
          <a:lstStyle/>
          <a:p>
            <a:endParaRPr lang="en-US" dirty="0"/>
          </a:p>
        </p:txBody>
      </p:sp>
      <p:pic>
        <p:nvPicPr>
          <p:cNvPr id="7" name="Content Placeholder 6" descr="Screen Shot 2016-03-28 at 6.56.05 PM.png"/>
          <p:cNvPicPr>
            <a:picLocks noGrp="1" noChangeAspect="1"/>
          </p:cNvPicPr>
          <p:nvPr>
            <p:ph idx="1"/>
          </p:nvPr>
        </p:nvPicPr>
        <p:blipFill>
          <a:blip r:embed="rId2">
            <a:extLst>
              <a:ext uri="{28A0092B-C50C-407E-A947-70E740481C1C}">
                <a14:useLocalDpi xmlns:a14="http://schemas.microsoft.com/office/drawing/2010/main" val="0"/>
              </a:ext>
            </a:extLst>
          </a:blip>
          <a:srcRect l="-13162" r="-13162"/>
          <a:stretch>
            <a:fillRect/>
          </a:stretch>
        </p:blipFill>
        <p:spPr>
          <a:xfrm>
            <a:off x="327025" y="2225675"/>
            <a:ext cx="8650288" cy="4325938"/>
          </a:xfrm>
        </p:spPr>
      </p:pic>
    </p:spTree>
    <p:extLst>
      <p:ext uri="{BB962C8B-B14F-4D97-AF65-F5344CB8AC3E}">
        <p14:creationId xmlns:p14="http://schemas.microsoft.com/office/powerpoint/2010/main" val="375880944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Post-Op</a:t>
            </a:r>
            <a:endParaRPr lang="en-US" dirty="0"/>
          </a:p>
        </p:txBody>
      </p:sp>
      <p:sp>
        <p:nvSpPr>
          <p:cNvPr id="3" name="Content Placeholder 2"/>
          <p:cNvSpPr>
            <a:spLocks noGrp="1"/>
          </p:cNvSpPr>
          <p:nvPr>
            <p:ph idx="1"/>
          </p:nvPr>
        </p:nvSpPr>
        <p:spPr>
          <a:xfrm>
            <a:off x="739775" y="2256206"/>
            <a:ext cx="7662864" cy="3781058"/>
          </a:xfrm>
        </p:spPr>
        <p:txBody>
          <a:bodyPr/>
          <a:lstStyle/>
          <a:p>
            <a:r>
              <a:rPr lang="en-US" dirty="0" smtClean="0"/>
              <a:t>Crucial period for these patients</a:t>
            </a:r>
          </a:p>
          <a:p>
            <a:r>
              <a:rPr lang="en-US" dirty="0" smtClean="0"/>
              <a:t>Exacerbation of mitochondrial disease may not be immediate. </a:t>
            </a:r>
          </a:p>
          <a:p>
            <a:r>
              <a:rPr lang="en-US" dirty="0" smtClean="0"/>
              <a:t>Warrants patients to be monitored </a:t>
            </a:r>
            <a:r>
              <a:rPr lang="en-US" dirty="0" smtClean="0"/>
              <a:t>longer</a:t>
            </a:r>
          </a:p>
          <a:p>
            <a:r>
              <a:rPr lang="en-US" dirty="0" smtClean="0"/>
              <a:t>Do not transfer from OR to stage 2 recovery.</a:t>
            </a:r>
            <a:endParaRPr lang="en-US" dirty="0"/>
          </a:p>
        </p:txBody>
      </p:sp>
    </p:spTree>
    <p:extLst>
      <p:ext uri="{BB962C8B-B14F-4D97-AF65-F5344CB8AC3E}">
        <p14:creationId xmlns:p14="http://schemas.microsoft.com/office/powerpoint/2010/main" val="41697563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Review</a:t>
            </a:r>
            <a:endParaRPr lang="en-US" dirty="0"/>
          </a:p>
        </p:txBody>
      </p:sp>
      <p:sp>
        <p:nvSpPr>
          <p:cNvPr id="3" name="Content Placeholder 2"/>
          <p:cNvSpPr>
            <a:spLocks noGrp="1"/>
          </p:cNvSpPr>
          <p:nvPr>
            <p:ph idx="1"/>
          </p:nvPr>
        </p:nvSpPr>
        <p:spPr>
          <a:xfrm>
            <a:off x="739775" y="2219218"/>
            <a:ext cx="7662864" cy="4638782"/>
          </a:xfrm>
        </p:spPr>
        <p:txBody>
          <a:bodyPr/>
          <a:lstStyle/>
          <a:p>
            <a:r>
              <a:rPr lang="en-US" dirty="0" smtClean="0"/>
              <a:t>46 year old male pt. 6’2” 80kg BMI 22.6 scheduled for vascular access port.</a:t>
            </a:r>
          </a:p>
          <a:p>
            <a:r>
              <a:rPr lang="en-US" dirty="0" smtClean="0"/>
              <a:t>PMH: recent diagnosis of genetically associated mitochondrial disease, industrial injury that required transplantation of toes to right hand.</a:t>
            </a:r>
          </a:p>
          <a:p>
            <a:r>
              <a:rPr lang="en-US" dirty="0" smtClean="0"/>
              <a:t>PSH: appendectomy, tonsillectomy, depression, chronic pain, GERD, left heart catheterization</a:t>
            </a:r>
          </a:p>
          <a:p>
            <a:r>
              <a:rPr lang="en-US" dirty="0" smtClean="0"/>
              <a:t>Allergies: Penicillin</a:t>
            </a:r>
          </a:p>
          <a:p>
            <a:endParaRPr lang="en-US" dirty="0" smtClean="0"/>
          </a:p>
          <a:p>
            <a:endParaRPr lang="en-US" dirty="0" smtClean="0"/>
          </a:p>
          <a:p>
            <a:endParaRPr lang="en-US" dirty="0"/>
          </a:p>
        </p:txBody>
      </p:sp>
    </p:spTree>
    <p:extLst>
      <p:ext uri="{BB962C8B-B14F-4D97-AF65-F5344CB8AC3E}">
        <p14:creationId xmlns:p14="http://schemas.microsoft.com/office/powerpoint/2010/main" val="11959122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review cont’d</a:t>
            </a:r>
            <a:endParaRPr lang="en-US" dirty="0"/>
          </a:p>
        </p:txBody>
      </p:sp>
      <p:sp>
        <p:nvSpPr>
          <p:cNvPr id="3" name="Content Placeholder 2"/>
          <p:cNvSpPr>
            <a:spLocks noGrp="1"/>
          </p:cNvSpPr>
          <p:nvPr>
            <p:ph idx="1"/>
          </p:nvPr>
        </p:nvSpPr>
        <p:spPr/>
        <p:txBody>
          <a:bodyPr/>
          <a:lstStyle/>
          <a:p>
            <a:r>
              <a:rPr lang="en-US" dirty="0" smtClean="0"/>
              <a:t>Patient states he has been feeling progressively weak and fatigued since July 2013. work up done for </a:t>
            </a:r>
            <a:r>
              <a:rPr lang="en-US" dirty="0" err="1" smtClean="0"/>
              <a:t>lymes</a:t>
            </a:r>
            <a:r>
              <a:rPr lang="en-US" dirty="0" smtClean="0"/>
              <a:t> </a:t>
            </a:r>
            <a:r>
              <a:rPr lang="en-US" dirty="0" err="1" smtClean="0"/>
              <a:t>dz</a:t>
            </a:r>
            <a:r>
              <a:rPr lang="en-US" dirty="0" smtClean="0"/>
              <a:t>, adrenal insufficiency and myasthenia gravis all negative.</a:t>
            </a:r>
          </a:p>
          <a:p>
            <a:r>
              <a:rPr lang="en-US" dirty="0" err="1" smtClean="0"/>
              <a:t>Pt</a:t>
            </a:r>
            <a:r>
              <a:rPr lang="en-US" dirty="0" smtClean="0"/>
              <a:t> muscle biopsy in 2009 which showed no pathology.</a:t>
            </a:r>
          </a:p>
          <a:p>
            <a:r>
              <a:rPr lang="en-US" dirty="0" smtClean="0"/>
              <a:t>Meds: L-</a:t>
            </a:r>
            <a:r>
              <a:rPr lang="en-US" dirty="0" err="1" smtClean="0"/>
              <a:t>carnitine</a:t>
            </a:r>
            <a:r>
              <a:rPr lang="en-US" dirty="0" smtClean="0"/>
              <a:t>, L-arginine, </a:t>
            </a:r>
            <a:r>
              <a:rPr lang="en-US" dirty="0" err="1" smtClean="0"/>
              <a:t>vit</a:t>
            </a:r>
            <a:r>
              <a:rPr lang="en-US" dirty="0" smtClean="0"/>
              <a:t> c, </a:t>
            </a:r>
            <a:r>
              <a:rPr lang="en-US" dirty="0" err="1" smtClean="0"/>
              <a:t>vit</a:t>
            </a:r>
            <a:r>
              <a:rPr lang="en-US" dirty="0" smtClean="0"/>
              <a:t> d3, riboflavin, duloxetine, ubiquinone, dextrose 30mg </a:t>
            </a:r>
            <a:r>
              <a:rPr lang="en-US" dirty="0" err="1" smtClean="0"/>
              <a:t>po</a:t>
            </a:r>
            <a:r>
              <a:rPr lang="en-US" dirty="0" smtClean="0"/>
              <a:t> q morning,</a:t>
            </a:r>
            <a:endParaRPr lang="en-US" dirty="0"/>
          </a:p>
        </p:txBody>
      </p:sp>
    </p:spTree>
    <p:extLst>
      <p:ext uri="{BB962C8B-B14F-4D97-AF65-F5344CB8AC3E}">
        <p14:creationId xmlns:p14="http://schemas.microsoft.com/office/powerpoint/2010/main" val="361910881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do?</a:t>
            </a:r>
            <a:endParaRPr lang="en-US" dirty="0"/>
          </a:p>
        </p:txBody>
      </p:sp>
      <p:sp>
        <p:nvSpPr>
          <p:cNvPr id="3" name="Content Placeholder 2"/>
          <p:cNvSpPr>
            <a:spLocks noGrp="1"/>
          </p:cNvSpPr>
          <p:nvPr>
            <p:ph idx="1"/>
          </p:nvPr>
        </p:nvSpPr>
        <p:spPr>
          <a:xfrm>
            <a:off x="739775" y="2317850"/>
            <a:ext cx="7662864" cy="3719413"/>
          </a:xfrm>
        </p:spPr>
        <p:txBody>
          <a:bodyPr>
            <a:normAutofit fontScale="85000" lnSpcReduction="20000"/>
          </a:bodyPr>
          <a:lstStyle/>
          <a:p>
            <a:r>
              <a:rPr lang="en-US" dirty="0"/>
              <a:t>Switched </a:t>
            </a:r>
            <a:r>
              <a:rPr lang="en-US" dirty="0" smtClean="0"/>
              <a:t>patient’s </a:t>
            </a:r>
            <a:r>
              <a:rPr lang="en-US" dirty="0"/>
              <a:t>IV fluids from LR </a:t>
            </a:r>
            <a:r>
              <a:rPr lang="en-US" dirty="0" smtClean="0"/>
              <a:t>to 0.9% NSS which </a:t>
            </a:r>
            <a:r>
              <a:rPr lang="en-US" dirty="0"/>
              <a:t>was already running in </a:t>
            </a:r>
            <a:r>
              <a:rPr lang="en-US" dirty="0" smtClean="0"/>
              <a:t>the pre operative area.</a:t>
            </a:r>
            <a:endParaRPr lang="en-US" dirty="0" smtClean="0"/>
          </a:p>
          <a:p>
            <a:r>
              <a:rPr lang="en-US" dirty="0" smtClean="0"/>
              <a:t>Checked patients blood glucose in </a:t>
            </a:r>
            <a:r>
              <a:rPr lang="en-US" dirty="0" smtClean="0"/>
              <a:t>pre op.</a:t>
            </a:r>
            <a:endParaRPr lang="en-US" dirty="0" smtClean="0"/>
          </a:p>
          <a:p>
            <a:r>
              <a:rPr lang="en-US" dirty="0" smtClean="0"/>
              <a:t>Made anesthesiologist and surgeon aware of concerns with </a:t>
            </a:r>
            <a:r>
              <a:rPr lang="en-US" dirty="0" smtClean="0"/>
              <a:t>patient’s </a:t>
            </a:r>
            <a:r>
              <a:rPr lang="en-US" dirty="0" smtClean="0"/>
              <a:t>disease process.</a:t>
            </a:r>
          </a:p>
          <a:p>
            <a:endParaRPr lang="en-US" dirty="0" smtClean="0"/>
          </a:p>
          <a:p>
            <a:pPr marL="0" indent="0">
              <a:buNone/>
            </a:pPr>
            <a:endParaRPr lang="en-US" dirty="0" smtClean="0"/>
          </a:p>
          <a:p>
            <a:endParaRPr lang="en-US" dirty="0" smtClean="0"/>
          </a:p>
          <a:p>
            <a:pPr marL="0" indent="0">
              <a:buNone/>
            </a:pPr>
            <a:r>
              <a:rPr lang="en-US" dirty="0"/>
              <a:t> </a:t>
            </a:r>
            <a:endParaRPr lang="en-US" dirty="0" smtClean="0"/>
          </a:p>
          <a:p>
            <a:pPr marL="0" indent="0">
              <a:buNone/>
            </a:pPr>
            <a:endParaRPr lang="en-US" dirty="0" smtClean="0"/>
          </a:p>
        </p:txBody>
      </p:sp>
    </p:spTree>
    <p:extLst>
      <p:ext uri="{BB962C8B-B14F-4D97-AF65-F5344CB8AC3E}">
        <p14:creationId xmlns:p14="http://schemas.microsoft.com/office/powerpoint/2010/main" val="37316174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Anesthesia plan</a:t>
            </a:r>
            <a:endParaRPr lang="en-US" dirty="0"/>
          </a:p>
        </p:txBody>
      </p:sp>
      <p:sp>
        <p:nvSpPr>
          <p:cNvPr id="3" name="Content Placeholder 2"/>
          <p:cNvSpPr>
            <a:spLocks noGrp="1"/>
          </p:cNvSpPr>
          <p:nvPr>
            <p:ph idx="1"/>
          </p:nvPr>
        </p:nvSpPr>
        <p:spPr>
          <a:xfrm>
            <a:off x="739775" y="2317849"/>
            <a:ext cx="7662864" cy="4450765"/>
          </a:xfrm>
        </p:spPr>
        <p:txBody>
          <a:bodyPr>
            <a:normAutofit lnSpcReduction="10000"/>
          </a:bodyPr>
          <a:lstStyle/>
          <a:p>
            <a:r>
              <a:rPr lang="en-US" dirty="0" smtClean="0"/>
              <a:t>Upon </a:t>
            </a:r>
            <a:r>
              <a:rPr lang="en-US" dirty="0" smtClean="0"/>
              <a:t>deliberation, </a:t>
            </a:r>
            <a:r>
              <a:rPr lang="en-US" dirty="0" smtClean="0"/>
              <a:t>consensus was reached to </a:t>
            </a:r>
            <a:r>
              <a:rPr lang="en-US" dirty="0" smtClean="0"/>
              <a:t>perform a MAC anesthetic</a:t>
            </a:r>
            <a:endParaRPr lang="en-US" dirty="0" smtClean="0"/>
          </a:p>
          <a:p>
            <a:r>
              <a:rPr lang="en-US" dirty="0" smtClean="0"/>
              <a:t>Anesthesia start time at </a:t>
            </a:r>
            <a:r>
              <a:rPr lang="en-US" dirty="0" smtClean="0">
                <a:solidFill>
                  <a:srgbClr val="FF0000"/>
                </a:solidFill>
              </a:rPr>
              <a:t>17:15 </a:t>
            </a:r>
            <a:r>
              <a:rPr lang="en-US" dirty="0" smtClean="0"/>
              <a:t>due to delay in surgeons other cases</a:t>
            </a:r>
          </a:p>
          <a:p>
            <a:r>
              <a:rPr lang="en-US" dirty="0" smtClean="0"/>
              <a:t>Midazolam 2mg, ketamine 20mg, </a:t>
            </a:r>
            <a:r>
              <a:rPr lang="en-US" dirty="0" err="1" smtClean="0"/>
              <a:t>precedex</a:t>
            </a:r>
            <a:r>
              <a:rPr lang="en-US" dirty="0" smtClean="0"/>
              <a:t> infusion 1mcg/kg bolus then started infusion (total 98mcg), fentanyl 35mcg.</a:t>
            </a:r>
          </a:p>
          <a:p>
            <a:r>
              <a:rPr lang="en-US" dirty="0" smtClean="0"/>
              <a:t>Anesthesia stop time 18:13.  SBP 90-130’s, HR 70’s NSR</a:t>
            </a:r>
          </a:p>
          <a:p>
            <a:r>
              <a:rPr lang="en-US" dirty="0" smtClean="0"/>
              <a:t>No untoward events. Intra op. </a:t>
            </a:r>
            <a:r>
              <a:rPr lang="en-US" dirty="0" smtClean="0"/>
              <a:t>Pt. </a:t>
            </a:r>
            <a:r>
              <a:rPr lang="en-US" dirty="0" smtClean="0"/>
              <a:t>was discharged home later that evening.</a:t>
            </a:r>
            <a:endParaRPr lang="en-US" dirty="0"/>
          </a:p>
        </p:txBody>
      </p:sp>
    </p:spTree>
    <p:extLst>
      <p:ext uri="{BB962C8B-B14F-4D97-AF65-F5344CB8AC3E}">
        <p14:creationId xmlns:p14="http://schemas.microsoft.com/office/powerpoint/2010/main" val="294364290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any questions.jpg"/>
          <p:cNvPicPr>
            <a:picLocks noGrp="1" noChangeAspect="1"/>
          </p:cNvPicPr>
          <p:nvPr>
            <p:ph idx="1"/>
          </p:nvPr>
        </p:nvPicPr>
        <p:blipFill>
          <a:blip r:embed="rId2">
            <a:extLst>
              <a:ext uri="{28A0092B-C50C-407E-A947-70E740481C1C}">
                <a14:useLocalDpi xmlns:a14="http://schemas.microsoft.com/office/drawing/2010/main" val="0"/>
              </a:ext>
            </a:extLst>
          </a:blip>
          <a:srcRect l="-19394" r="-19394"/>
          <a:stretch>
            <a:fillRect/>
          </a:stretch>
        </p:blipFill>
        <p:spPr>
          <a:xfrm>
            <a:off x="739775" y="2358572"/>
            <a:ext cx="7662864" cy="3678692"/>
          </a:xfrm>
        </p:spPr>
      </p:pic>
    </p:spTree>
    <p:extLst>
      <p:ext uri="{BB962C8B-B14F-4D97-AF65-F5344CB8AC3E}">
        <p14:creationId xmlns:p14="http://schemas.microsoft.com/office/powerpoint/2010/main" val="29779380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References</a:t>
            </a:r>
            <a:endParaRPr lang="en-US" dirty="0"/>
          </a:p>
        </p:txBody>
      </p:sp>
      <p:sp>
        <p:nvSpPr>
          <p:cNvPr id="7" name="Content Placeholder 6"/>
          <p:cNvSpPr>
            <a:spLocks noGrp="1"/>
          </p:cNvSpPr>
          <p:nvPr>
            <p:ph idx="1"/>
          </p:nvPr>
        </p:nvSpPr>
        <p:spPr>
          <a:xfrm>
            <a:off x="739775" y="2145244"/>
            <a:ext cx="7662864" cy="4712756"/>
          </a:xfrm>
        </p:spPr>
        <p:txBody>
          <a:bodyPr>
            <a:normAutofit fontScale="47500" lnSpcReduction="20000"/>
          </a:bodyPr>
          <a:lstStyle/>
          <a:p>
            <a:r>
              <a:rPr lang="en-US" dirty="0" err="1"/>
              <a:t>Alberts</a:t>
            </a:r>
            <a:r>
              <a:rPr lang="en-US" dirty="0"/>
              <a:t>, B., Johnson, A., Lewis, J., Raff, M., Roberts, K., &amp; Walter, P. (2002). </a:t>
            </a:r>
            <a:r>
              <a:rPr lang="en-US" i="1" dirty="0"/>
              <a:t>Molecular Biology Of The Cell</a:t>
            </a:r>
            <a:r>
              <a:rPr lang="en-US" dirty="0"/>
              <a:t> (4th Edition ed.). New York, New York: Garland Science.</a:t>
            </a:r>
          </a:p>
          <a:p>
            <a:r>
              <a:rPr lang="en-US" dirty="0" err="1"/>
              <a:t>Chial</a:t>
            </a:r>
            <a:r>
              <a:rPr lang="en-US" dirty="0"/>
              <a:t>, H., &amp; Craig, J. (2008). </a:t>
            </a:r>
            <a:r>
              <a:rPr lang="en-US" dirty="0" err="1"/>
              <a:t>mtDNA</a:t>
            </a:r>
            <a:r>
              <a:rPr lang="en-US" dirty="0"/>
              <a:t> and Mitochondrial Diseases. </a:t>
            </a:r>
            <a:r>
              <a:rPr lang="en-US" i="1" dirty="0"/>
              <a:t>Nature Education</a:t>
            </a:r>
            <a:r>
              <a:rPr lang="en-US" dirty="0"/>
              <a:t> </a:t>
            </a:r>
            <a:r>
              <a:rPr lang="en-US" i="1" dirty="0"/>
              <a:t>, 1</a:t>
            </a:r>
            <a:r>
              <a:rPr lang="en-US" dirty="0"/>
              <a:t> (1), 217.</a:t>
            </a:r>
          </a:p>
          <a:p>
            <a:r>
              <a:rPr lang="en-US" dirty="0" err="1"/>
              <a:t>Chinnery</a:t>
            </a:r>
            <a:r>
              <a:rPr lang="en-US" dirty="0"/>
              <a:t>, P. (2000). Mitochondrial Disorders Overview. </a:t>
            </a:r>
            <a:r>
              <a:rPr lang="en-US" i="1" dirty="0" err="1"/>
              <a:t>GeneReviews</a:t>
            </a:r>
            <a:r>
              <a:rPr lang="en-US" dirty="0"/>
              <a:t> .</a:t>
            </a:r>
          </a:p>
          <a:p>
            <a:r>
              <a:rPr lang="en-US" dirty="0"/>
              <a:t>Cooper, G. (2000). </a:t>
            </a:r>
            <a:r>
              <a:rPr lang="en-US" i="1" dirty="0"/>
              <a:t>The Cell: A Molecular Approach</a:t>
            </a:r>
            <a:r>
              <a:rPr lang="en-US" dirty="0"/>
              <a:t> (2nd Edition ed.). Sunderland , MA: </a:t>
            </a:r>
            <a:r>
              <a:rPr lang="en-US" dirty="0" err="1"/>
              <a:t>Sinauer</a:t>
            </a:r>
            <a:r>
              <a:rPr lang="en-US" dirty="0"/>
              <a:t> Associates.</a:t>
            </a:r>
          </a:p>
          <a:p>
            <a:r>
              <a:rPr lang="en-US" dirty="0"/>
              <a:t>Cooper, M., &amp; Fox, R. (2003). Anesthesia for corrective spinal surgery in a patient with </a:t>
            </a:r>
            <a:r>
              <a:rPr lang="en-US" dirty="0" err="1"/>
              <a:t>leigh</a:t>
            </a:r>
            <a:r>
              <a:rPr lang="en-US" dirty="0"/>
              <a:t> disease. </a:t>
            </a:r>
            <a:r>
              <a:rPr lang="en-US" i="1" dirty="0"/>
              <a:t>Anesthesia &amp; Analgesia</a:t>
            </a:r>
            <a:r>
              <a:rPr lang="en-US" dirty="0"/>
              <a:t> </a:t>
            </a:r>
            <a:r>
              <a:rPr lang="en-US" i="1" dirty="0"/>
              <a:t>, 97</a:t>
            </a:r>
            <a:r>
              <a:rPr lang="en-US" dirty="0"/>
              <a:t> (5), 1539-1541.</a:t>
            </a:r>
          </a:p>
          <a:p>
            <a:r>
              <a:rPr lang="en-US" dirty="0"/>
              <a:t>El-</a:t>
            </a:r>
            <a:r>
              <a:rPr lang="en-US" dirty="0" err="1"/>
              <a:t>Hattab</a:t>
            </a:r>
            <a:r>
              <a:rPr lang="en-US" dirty="0"/>
              <a:t>, A., &amp; </a:t>
            </a:r>
            <a:r>
              <a:rPr lang="en-US" dirty="0" err="1"/>
              <a:t>Scaglia</a:t>
            </a:r>
            <a:r>
              <a:rPr lang="en-US" dirty="0"/>
              <a:t>, F. (2016, March). Mitochondrial </a:t>
            </a:r>
            <a:r>
              <a:rPr lang="en-US" dirty="0" err="1"/>
              <a:t>Cytopathies</a:t>
            </a:r>
            <a:r>
              <a:rPr lang="en-US" dirty="0"/>
              <a:t>. </a:t>
            </a:r>
            <a:r>
              <a:rPr lang="en-US" i="1" dirty="0"/>
              <a:t>Cell Calcium</a:t>
            </a:r>
            <a:r>
              <a:rPr lang="en-US" dirty="0"/>
              <a:t> .</a:t>
            </a:r>
          </a:p>
          <a:p>
            <a:r>
              <a:rPr lang="en-US" dirty="0" err="1"/>
              <a:t>Finsterer</a:t>
            </a:r>
            <a:r>
              <a:rPr lang="en-US" dirty="0"/>
              <a:t>, J., &amp; </a:t>
            </a:r>
            <a:r>
              <a:rPr lang="en-US" dirty="0" err="1"/>
              <a:t>Segall</a:t>
            </a:r>
            <a:r>
              <a:rPr lang="en-US" dirty="0"/>
              <a:t>, L. (2010). Drugs interfering with mitochondrial disorders. </a:t>
            </a:r>
            <a:r>
              <a:rPr lang="en-US" i="1" dirty="0"/>
              <a:t>Drug and Chemical Toxicology</a:t>
            </a:r>
            <a:r>
              <a:rPr lang="en-US" dirty="0"/>
              <a:t> </a:t>
            </a:r>
            <a:r>
              <a:rPr lang="en-US" i="1" dirty="0"/>
              <a:t>, 33</a:t>
            </a:r>
            <a:r>
              <a:rPr lang="en-US" dirty="0"/>
              <a:t> (2), 138-151.</a:t>
            </a:r>
          </a:p>
          <a:p>
            <a:r>
              <a:rPr lang="en-US" dirty="0" err="1"/>
              <a:t>Finsterer</a:t>
            </a:r>
            <a:r>
              <a:rPr lang="en-US" dirty="0"/>
              <a:t>, J., </a:t>
            </a:r>
            <a:r>
              <a:rPr lang="en-US" dirty="0" err="1"/>
              <a:t>Haberler</a:t>
            </a:r>
            <a:r>
              <a:rPr lang="en-US" dirty="0"/>
              <a:t>, C., &amp; </a:t>
            </a:r>
            <a:r>
              <a:rPr lang="en-US" dirty="0" err="1"/>
              <a:t>Schmiedel</a:t>
            </a:r>
            <a:r>
              <a:rPr lang="en-US" dirty="0"/>
              <a:t>, J. (2005). Deterioration of </a:t>
            </a:r>
            <a:r>
              <a:rPr lang="en-US" dirty="0" err="1"/>
              <a:t>kearns-sayre</a:t>
            </a:r>
            <a:r>
              <a:rPr lang="en-US" dirty="0"/>
              <a:t> syndrome following </a:t>
            </a:r>
            <a:r>
              <a:rPr lang="en-US" dirty="0" err="1"/>
              <a:t>articaine</a:t>
            </a:r>
            <a:r>
              <a:rPr lang="en-US" dirty="0"/>
              <a:t> administration for local anesthetic. </a:t>
            </a:r>
            <a:r>
              <a:rPr lang="en-US" i="1" dirty="0"/>
              <a:t>Clinical Neuropharmacology</a:t>
            </a:r>
            <a:r>
              <a:rPr lang="en-US" dirty="0"/>
              <a:t> .</a:t>
            </a:r>
          </a:p>
          <a:p>
            <a:r>
              <a:rPr lang="en-US" dirty="0"/>
              <a:t>Hall, J., &amp; Guyton, A. (2011). </a:t>
            </a:r>
            <a:r>
              <a:rPr lang="en-US" i="1" dirty="0"/>
              <a:t>Guyton and Hall Textbook of Medical Physiology</a:t>
            </a:r>
            <a:r>
              <a:rPr lang="en-US" dirty="0"/>
              <a:t> (12th ed.). Philadelphia: Saunders Elsevier.</a:t>
            </a:r>
          </a:p>
          <a:p>
            <a:r>
              <a:rPr lang="en-US" dirty="0"/>
              <a:t>Koenig, M. (2008). Presentation and Diagnosis of Mitochondrial Disease in Children. </a:t>
            </a:r>
            <a:r>
              <a:rPr lang="en-US" i="1" dirty="0"/>
              <a:t>Pediatric Neurology</a:t>
            </a:r>
            <a:r>
              <a:rPr lang="en-US" dirty="0"/>
              <a:t> </a:t>
            </a:r>
            <a:r>
              <a:rPr lang="en-US" i="1" dirty="0"/>
              <a:t>, 38</a:t>
            </a:r>
            <a:r>
              <a:rPr lang="en-US" dirty="0"/>
              <a:t> (5), 305-313.</a:t>
            </a:r>
          </a:p>
          <a:p>
            <a:r>
              <a:rPr lang="en-US" dirty="0" err="1"/>
              <a:t>Krane</a:t>
            </a:r>
            <a:r>
              <a:rPr lang="en-US" dirty="0"/>
              <a:t>, E., &amp; Williamson, J. (2011). Anesthesia for Patients with Mitochondrial Disease.</a:t>
            </a:r>
          </a:p>
          <a:p>
            <a:pPr marL="0" indent="0">
              <a:buNone/>
            </a:pPr>
            <a:endParaRPr lang="en-US" dirty="0"/>
          </a:p>
        </p:txBody>
      </p:sp>
    </p:spTree>
    <p:extLst>
      <p:ext uri="{BB962C8B-B14F-4D97-AF65-F5344CB8AC3E}">
        <p14:creationId xmlns:p14="http://schemas.microsoft.com/office/powerpoint/2010/main" val="40269125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39775" y="2342508"/>
            <a:ext cx="7662864" cy="4376791"/>
          </a:xfrm>
        </p:spPr>
        <p:txBody>
          <a:bodyPr>
            <a:normAutofit fontScale="47500" lnSpcReduction="20000"/>
          </a:bodyPr>
          <a:lstStyle/>
          <a:p>
            <a:r>
              <a:rPr lang="en-US" dirty="0" err="1"/>
              <a:t>Kuhlbrandt</a:t>
            </a:r>
            <a:r>
              <a:rPr lang="en-US" dirty="0"/>
              <a:t>, W. (2015). Structure and function of mitochondrial membrane protein complexes. </a:t>
            </a:r>
            <a:r>
              <a:rPr lang="en-US" i="1" dirty="0"/>
              <a:t>BMC Biology</a:t>
            </a:r>
            <a:r>
              <a:rPr lang="en-US" dirty="0"/>
              <a:t> </a:t>
            </a:r>
            <a:r>
              <a:rPr lang="en-US" i="1" dirty="0"/>
              <a:t>, 13</a:t>
            </a:r>
            <a:r>
              <a:rPr lang="en-US" dirty="0"/>
              <a:t>.</a:t>
            </a:r>
          </a:p>
          <a:p>
            <a:r>
              <a:rPr lang="en-US" dirty="0" err="1"/>
              <a:t>Mtaweh</a:t>
            </a:r>
            <a:r>
              <a:rPr lang="en-US" dirty="0"/>
              <a:t>, H., </a:t>
            </a:r>
            <a:r>
              <a:rPr lang="en-US" dirty="0" err="1"/>
              <a:t>Bayir</a:t>
            </a:r>
            <a:r>
              <a:rPr lang="en-US" dirty="0"/>
              <a:t>, H., </a:t>
            </a:r>
            <a:r>
              <a:rPr lang="en-US" dirty="0" err="1"/>
              <a:t>Kochanek</a:t>
            </a:r>
            <a:r>
              <a:rPr lang="en-US" dirty="0"/>
              <a:t>, P., &amp; Bell, M. (2014). Effect of a single dose of propofol and lack of dextrose administration in a child with mitochondrial disease. </a:t>
            </a:r>
            <a:r>
              <a:rPr lang="en-US" i="1" dirty="0"/>
              <a:t>Journal of Child Neurology</a:t>
            </a:r>
            <a:r>
              <a:rPr lang="en-US" dirty="0"/>
              <a:t> </a:t>
            </a:r>
            <a:r>
              <a:rPr lang="en-US" i="1" dirty="0"/>
              <a:t>, 29</a:t>
            </a:r>
            <a:r>
              <a:rPr lang="en-US" dirty="0"/>
              <a:t> (8), NP40-NP46.</a:t>
            </a:r>
          </a:p>
          <a:p>
            <a:r>
              <a:rPr lang="en-US" dirty="0" err="1"/>
              <a:t>Niezgoda</a:t>
            </a:r>
            <a:r>
              <a:rPr lang="en-US" dirty="0"/>
              <a:t>, J., &amp; Morgan, P. (2013). Anesthetic Considerations in Patients with Mitochondrial Defects. </a:t>
            </a:r>
            <a:r>
              <a:rPr lang="en-US" i="1" dirty="0"/>
              <a:t>Pediatric Anesthesia</a:t>
            </a:r>
            <a:r>
              <a:rPr lang="en-US" dirty="0"/>
              <a:t> </a:t>
            </a:r>
            <a:r>
              <a:rPr lang="en-US" i="1" dirty="0"/>
              <a:t>, 23</a:t>
            </a:r>
            <a:r>
              <a:rPr lang="en-US" dirty="0"/>
              <a:t> (9), 785-793.</a:t>
            </a:r>
          </a:p>
          <a:p>
            <a:r>
              <a:rPr lang="en-US" dirty="0"/>
              <a:t>Parikh, S., </a:t>
            </a:r>
            <a:r>
              <a:rPr lang="en-US" dirty="0" err="1"/>
              <a:t>Saneto</a:t>
            </a:r>
            <a:r>
              <a:rPr lang="en-US" dirty="0"/>
              <a:t>, R., Falk, M., Anselm, I., Cohen, B., &amp; Haas, R. (2009). A modern approach to the treatment of mitochondrial disease. </a:t>
            </a:r>
            <a:r>
              <a:rPr lang="en-US" i="1" dirty="0"/>
              <a:t>Current Treatments in Neurology</a:t>
            </a:r>
            <a:r>
              <a:rPr lang="en-US" dirty="0"/>
              <a:t> </a:t>
            </a:r>
            <a:r>
              <a:rPr lang="en-US" i="1" dirty="0"/>
              <a:t>, 11</a:t>
            </a:r>
            <a:r>
              <a:rPr lang="en-US" dirty="0"/>
              <a:t> (6), 414-430.</a:t>
            </a:r>
          </a:p>
          <a:p>
            <a:r>
              <a:rPr lang="en-US" dirty="0"/>
              <a:t>Rivera-Cruz, B. (2013). Mitochondrial Diseases and Anesthesia: a Literature Review of Current Opinions. </a:t>
            </a:r>
            <a:r>
              <a:rPr lang="en-US" i="1" dirty="0"/>
              <a:t>AANA Journal</a:t>
            </a:r>
            <a:r>
              <a:rPr lang="en-US" dirty="0"/>
              <a:t> </a:t>
            </a:r>
            <a:r>
              <a:rPr lang="en-US" i="1" dirty="0"/>
              <a:t>, 81</a:t>
            </a:r>
            <a:r>
              <a:rPr lang="en-US" dirty="0"/>
              <a:t> (3), 237-243.</a:t>
            </a:r>
          </a:p>
          <a:p>
            <a:r>
              <a:rPr lang="en-US" dirty="0" err="1"/>
              <a:t>Scheffler</a:t>
            </a:r>
            <a:r>
              <a:rPr lang="en-US" dirty="0"/>
              <a:t>, I. (2007). </a:t>
            </a:r>
            <a:r>
              <a:rPr lang="en-US" i="1" dirty="0"/>
              <a:t>Mitochondria</a:t>
            </a:r>
            <a:r>
              <a:rPr lang="en-US" dirty="0"/>
              <a:t> (2nd ed.). Hoboken: Wiley.</a:t>
            </a:r>
          </a:p>
          <a:p>
            <a:r>
              <a:rPr lang="en-US" dirty="0" err="1"/>
              <a:t>Sirrs</a:t>
            </a:r>
            <a:r>
              <a:rPr lang="en-US" dirty="0"/>
              <a:t>, S., Duncan, P., &amp; </a:t>
            </a:r>
            <a:r>
              <a:rPr lang="en-US" dirty="0" err="1"/>
              <a:t>O'Riley</a:t>
            </a:r>
            <a:r>
              <a:rPr lang="en-US" dirty="0"/>
              <a:t>, M. (2010). </a:t>
            </a:r>
            <a:r>
              <a:rPr lang="en-US" i="1" dirty="0"/>
              <a:t>Anesthetic Considerations in Mitochondrial Diseases</a:t>
            </a:r>
            <a:r>
              <a:rPr lang="en-US" dirty="0"/>
              <a:t>. Retrieved March 1, 2016, from United Mitochondrial Disease Foundation: </a:t>
            </a:r>
            <a:r>
              <a:rPr lang="en-US" dirty="0" err="1"/>
              <a:t>www.umdf.com</a:t>
            </a:r>
            <a:endParaRPr lang="en-US" dirty="0"/>
          </a:p>
          <a:p>
            <a:r>
              <a:rPr lang="en-US" dirty="0"/>
              <a:t>UMDF. (</a:t>
            </a:r>
            <a:r>
              <a:rPr lang="en-US" dirty="0" err="1"/>
              <a:t>n.d.</a:t>
            </a:r>
            <a:r>
              <a:rPr lang="en-US" dirty="0"/>
              <a:t>). </a:t>
            </a:r>
            <a:r>
              <a:rPr lang="en-US" i="1" dirty="0"/>
              <a:t>understanding mitochondrial disease</a:t>
            </a:r>
            <a:r>
              <a:rPr lang="en-US" dirty="0"/>
              <a:t>. Retrieved February 17, 2016, from United Mitochondrial Disease Foundation: </a:t>
            </a:r>
            <a:r>
              <a:rPr lang="en-US" dirty="0" err="1"/>
              <a:t>umdf.org</a:t>
            </a:r>
            <a:endParaRPr lang="en-US" dirty="0"/>
          </a:p>
          <a:p>
            <a:r>
              <a:rPr lang="en-US" dirty="0"/>
              <a:t>Wallace, J., &amp; </a:t>
            </a:r>
            <a:r>
              <a:rPr lang="en-US" dirty="0" err="1"/>
              <a:t>Perndt</a:t>
            </a:r>
            <a:r>
              <a:rPr lang="en-US" dirty="0"/>
              <a:t>, H. (1998). Anesthesia and mitochondrial disease. </a:t>
            </a:r>
            <a:r>
              <a:rPr lang="en-US" i="1" dirty="0" err="1"/>
              <a:t>Paediatric</a:t>
            </a:r>
            <a:r>
              <a:rPr lang="en-US" i="1" dirty="0"/>
              <a:t> Anesthesia</a:t>
            </a:r>
            <a:r>
              <a:rPr lang="en-US" dirty="0"/>
              <a:t> , 249-254.</a:t>
            </a:r>
          </a:p>
          <a:p>
            <a:pPr marL="0" indent="0">
              <a:buNone/>
            </a:pPr>
            <a:endParaRPr lang="en-US" dirty="0"/>
          </a:p>
        </p:txBody>
      </p:sp>
    </p:spTree>
    <p:extLst>
      <p:ext uri="{BB962C8B-B14F-4D97-AF65-F5344CB8AC3E}">
        <p14:creationId xmlns:p14="http://schemas.microsoft.com/office/powerpoint/2010/main" val="21352746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Mitochondrial vs. Nucleic   </a:t>
            </a:r>
            <a:r>
              <a:rPr lang="en-US" dirty="0" smtClean="0"/>
              <a:t>DNA</a:t>
            </a:r>
            <a:endParaRPr lang="en-US" dirty="0"/>
          </a:p>
        </p:txBody>
      </p:sp>
      <p:sp>
        <p:nvSpPr>
          <p:cNvPr id="8" name="Content Placeholder 7"/>
          <p:cNvSpPr>
            <a:spLocks noGrp="1"/>
          </p:cNvSpPr>
          <p:nvPr>
            <p:ph idx="1"/>
          </p:nvPr>
        </p:nvSpPr>
        <p:spPr>
          <a:xfrm>
            <a:off x="739775" y="2280864"/>
            <a:ext cx="7662864" cy="4577136"/>
          </a:xfrm>
        </p:spPr>
        <p:txBody>
          <a:bodyPr>
            <a:normAutofit/>
          </a:bodyPr>
          <a:lstStyle/>
          <a:p>
            <a:r>
              <a:rPr lang="en-US" dirty="0"/>
              <a:t>The mitochondrial genome is circular, whereas the nuclear genome is linear </a:t>
            </a:r>
            <a:endParaRPr lang="en-US" dirty="0" smtClean="0"/>
          </a:p>
          <a:p>
            <a:r>
              <a:rPr lang="en-US" dirty="0" smtClean="0"/>
              <a:t> </a:t>
            </a:r>
            <a:r>
              <a:rPr lang="en-US" dirty="0"/>
              <a:t>The mitochondrial genome is built of 16,569 DNA base pairs, whereas the nuclear genome is made of 3.3 billion DNA base pairs. </a:t>
            </a:r>
            <a:endParaRPr lang="en-US" dirty="0" smtClean="0"/>
          </a:p>
          <a:p>
            <a:r>
              <a:rPr lang="en-US" dirty="0" smtClean="0"/>
              <a:t>The </a:t>
            </a:r>
            <a:r>
              <a:rPr lang="en-US" dirty="0"/>
              <a:t>mitochondrial genome contains 37 genes that encode 13 proteins, 22 </a:t>
            </a:r>
            <a:r>
              <a:rPr lang="en-US" dirty="0" err="1"/>
              <a:t>tRNAs</a:t>
            </a:r>
            <a:r>
              <a:rPr lang="en-US" dirty="0"/>
              <a:t>, and 2 </a:t>
            </a:r>
            <a:r>
              <a:rPr lang="en-US" dirty="0" err="1"/>
              <a:t>rRNAs</a:t>
            </a:r>
            <a:r>
              <a:rPr lang="en-US" dirty="0"/>
              <a:t>. </a:t>
            </a:r>
            <a:endParaRPr lang="en-US" dirty="0" smtClean="0"/>
          </a:p>
          <a:p>
            <a:r>
              <a:rPr lang="en-US" dirty="0"/>
              <a:t>The small mitochondrial genome </a:t>
            </a:r>
            <a:r>
              <a:rPr lang="en-US" dirty="0" smtClean="0"/>
              <a:t>are unable to produce </a:t>
            </a:r>
            <a:r>
              <a:rPr lang="en-US" dirty="0"/>
              <a:t>all of the proteins needed for functionality; thus, mitochondria rely heavily on imported nuclear gene products</a:t>
            </a:r>
            <a:r>
              <a:rPr lang="en-US" dirty="0" smtClean="0"/>
              <a:t>.</a:t>
            </a:r>
          </a:p>
        </p:txBody>
      </p:sp>
    </p:spTree>
    <p:extLst>
      <p:ext uri="{BB962C8B-B14F-4D97-AF65-F5344CB8AC3E}">
        <p14:creationId xmlns:p14="http://schemas.microsoft.com/office/powerpoint/2010/main" val="2664722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Mitochondrial import pathways for precursor proteins.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800" y="6362588"/>
            <a:ext cx="1036800" cy="4147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640" y="1131656"/>
            <a:ext cx="73785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8560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Stephan Kutik et al. J Cell Biol 2007;179:585-591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The Rockefeller University Press</a:t>
            </a:r>
          </a:p>
        </p:txBody>
      </p:sp>
    </p:spTree>
    <p:extLst>
      <p:ext uri="{BB962C8B-B14F-4D97-AF65-F5344CB8AC3E}">
        <p14:creationId xmlns:p14="http://schemas.microsoft.com/office/powerpoint/2010/main" val="303376581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Mitochondrial Gene </a:t>
            </a:r>
            <a:r>
              <a:rPr lang="en-US" dirty="0" smtClean="0"/>
              <a:t>Inheritance</a:t>
            </a:r>
            <a:endParaRPr lang="en-US" dirty="0"/>
          </a:p>
        </p:txBody>
      </p:sp>
      <p:pic>
        <p:nvPicPr>
          <p:cNvPr id="4" name="Content Placeholder 3" descr="Screen Shot 2016-03-28 at 8.16.41 PM.png"/>
          <p:cNvPicPr>
            <a:picLocks noGrp="1" noChangeAspect="1"/>
          </p:cNvPicPr>
          <p:nvPr>
            <p:ph idx="1"/>
          </p:nvPr>
        </p:nvPicPr>
        <p:blipFill>
          <a:blip r:embed="rId2">
            <a:extLst>
              <a:ext uri="{28A0092B-C50C-407E-A947-70E740481C1C}">
                <a14:useLocalDpi xmlns:a14="http://schemas.microsoft.com/office/drawing/2010/main" val="0"/>
              </a:ext>
            </a:extLst>
          </a:blip>
          <a:srcRect t="5836" b="5836"/>
          <a:stretch>
            <a:fillRect/>
          </a:stretch>
        </p:blipFill>
        <p:spPr>
          <a:xfrm>
            <a:off x="457200" y="2190750"/>
            <a:ext cx="8229600" cy="4667250"/>
          </a:xfrm>
        </p:spPr>
      </p:pic>
      <p:sp>
        <p:nvSpPr>
          <p:cNvPr id="5" name="TextBox 4"/>
          <p:cNvSpPr txBox="1"/>
          <p:nvPr/>
        </p:nvSpPr>
        <p:spPr>
          <a:xfrm>
            <a:off x="3037414" y="6656917"/>
            <a:ext cx="6498166" cy="246221"/>
          </a:xfrm>
          <a:prstGeom prst="rect">
            <a:avLst/>
          </a:prstGeom>
          <a:noFill/>
        </p:spPr>
        <p:txBody>
          <a:bodyPr wrap="square" rtlCol="0">
            <a:spAutoFit/>
          </a:bodyPr>
          <a:lstStyle/>
          <a:p>
            <a:r>
              <a:rPr lang="en-US" sz="1000" dirty="0"/>
              <a:t>http://</a:t>
            </a:r>
            <a:r>
              <a:rPr lang="en-US" sz="1000" dirty="0" err="1"/>
              <a:t>thumbs.dreamstime.com</a:t>
            </a:r>
            <a:r>
              <a:rPr lang="en-US" sz="1000" dirty="0"/>
              <a:t>/z/mitochondrial-diseases-inheritance-scheme-disease-illustration-52301092.jpg</a:t>
            </a:r>
          </a:p>
        </p:txBody>
      </p:sp>
    </p:spTree>
    <p:extLst>
      <p:ext uri="{BB962C8B-B14F-4D97-AF65-F5344CB8AC3E}">
        <p14:creationId xmlns:p14="http://schemas.microsoft.com/office/powerpoint/2010/main" val="42804876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Fission vs. </a:t>
            </a:r>
            <a:r>
              <a:rPr lang="en-US" dirty="0" err="1" smtClean="0"/>
              <a:t>Fussion</a:t>
            </a:r>
            <a:endParaRPr lang="en-US" dirty="0"/>
          </a:p>
        </p:txBody>
      </p:sp>
      <p:pic>
        <p:nvPicPr>
          <p:cNvPr id="4" name="Content Placeholder 3" descr="Screen Shot 2016-03-31 at 8.53.5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4636" t="1" r="-40434" b="1"/>
          <a:stretch/>
        </p:blipFill>
        <p:spPr>
          <a:xfrm>
            <a:off x="1023938" y="2404857"/>
            <a:ext cx="7662862" cy="3779837"/>
          </a:xfrm>
        </p:spPr>
      </p:pic>
    </p:spTree>
    <p:extLst>
      <p:ext uri="{BB962C8B-B14F-4D97-AF65-F5344CB8AC3E}">
        <p14:creationId xmlns:p14="http://schemas.microsoft.com/office/powerpoint/2010/main" val="25383811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Energy production in the form of ATP</a:t>
            </a:r>
          </a:p>
          <a:p>
            <a:r>
              <a:rPr lang="en-US" dirty="0" smtClean="0"/>
              <a:t>Thermogenesis</a:t>
            </a:r>
          </a:p>
          <a:p>
            <a:r>
              <a:rPr lang="en-US" dirty="0" smtClean="0"/>
              <a:t>Storage and Regulation of Calcium Ions</a:t>
            </a:r>
          </a:p>
          <a:p>
            <a:r>
              <a:rPr lang="en-US" dirty="0" smtClean="0"/>
              <a:t>Apoptosis</a:t>
            </a:r>
          </a:p>
          <a:p>
            <a:r>
              <a:rPr lang="en-US" dirty="0" smtClean="0"/>
              <a:t>Cholesterol and Neurotransmitter Metabolism</a:t>
            </a:r>
          </a:p>
          <a:p>
            <a:r>
              <a:rPr lang="en-US" dirty="0" smtClean="0"/>
              <a:t>Detoxification of Ammonia</a:t>
            </a:r>
            <a:endParaRPr lang="en-US" dirty="0"/>
          </a:p>
        </p:txBody>
      </p:sp>
    </p:spTree>
    <p:extLst>
      <p:ext uri="{BB962C8B-B14F-4D97-AF65-F5344CB8AC3E}">
        <p14:creationId xmlns:p14="http://schemas.microsoft.com/office/powerpoint/2010/main" val="2154181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47809</TotalTime>
  <Words>2445</Words>
  <Application>Microsoft Macintosh PowerPoint</Application>
  <PresentationFormat>On-screen Show (4:3)</PresentationFormat>
  <Paragraphs>198</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Genesis</vt:lpstr>
      <vt:lpstr>Mitochondrial Disease &amp; its Anesthetic Considerations</vt:lpstr>
      <vt:lpstr>Objectives</vt:lpstr>
      <vt:lpstr>Endosymbiotic theory</vt:lpstr>
      <vt:lpstr>Mitochondrion </vt:lpstr>
      <vt:lpstr>Mitochondrial vs. Nucleic   DNA</vt:lpstr>
      <vt:lpstr>PowerPoint Presentation</vt:lpstr>
      <vt:lpstr>Mitochondrial Gene Inheritance</vt:lpstr>
      <vt:lpstr>Fission vs. Fussion</vt:lpstr>
      <vt:lpstr>Function</vt:lpstr>
      <vt:lpstr>Cellular Respiration</vt:lpstr>
      <vt:lpstr>ATP Production</vt:lpstr>
      <vt:lpstr>Oxidative phosphorylation</vt:lpstr>
      <vt:lpstr>Mitochondrial diseases</vt:lpstr>
      <vt:lpstr>Clinical Manifestation</vt:lpstr>
      <vt:lpstr>Signs and Symptoms</vt:lpstr>
      <vt:lpstr>Classifying the diseases</vt:lpstr>
      <vt:lpstr>Classifying the diseases</vt:lpstr>
      <vt:lpstr>Causes of Mitochondrial diseases</vt:lpstr>
      <vt:lpstr>Mitochondrial toxins</vt:lpstr>
      <vt:lpstr>Mitochondrial toxins</vt:lpstr>
      <vt:lpstr>Mitochondrial Toxins</vt:lpstr>
      <vt:lpstr>Diagnosing </vt:lpstr>
      <vt:lpstr>Who knew…..</vt:lpstr>
      <vt:lpstr>Muscle Biopsy</vt:lpstr>
      <vt:lpstr>Ragged Red Fibers</vt:lpstr>
      <vt:lpstr>Treating mitochondrial disease</vt:lpstr>
      <vt:lpstr>Exercise Training</vt:lpstr>
      <vt:lpstr>Anesthetic Considerations</vt:lpstr>
      <vt:lpstr>Clinical Trials</vt:lpstr>
      <vt:lpstr>Clinical Trial</vt:lpstr>
      <vt:lpstr>Pre-op Evaluation</vt:lpstr>
      <vt:lpstr>Local, regional or general?</vt:lpstr>
      <vt:lpstr>Pre Medication</vt:lpstr>
      <vt:lpstr>Induction</vt:lpstr>
      <vt:lpstr>PRIS</vt:lpstr>
      <vt:lpstr>Muscle Relaxation</vt:lpstr>
      <vt:lpstr>Analgesia</vt:lpstr>
      <vt:lpstr>Intra-op</vt:lpstr>
      <vt:lpstr>Emergence</vt:lpstr>
      <vt:lpstr>Post-Op</vt:lpstr>
      <vt:lpstr>Case Review</vt:lpstr>
      <vt:lpstr>Case review cont’d</vt:lpstr>
      <vt:lpstr>What did we do?</vt:lpstr>
      <vt:lpstr>Anesthesia plan</vt:lpstr>
      <vt:lpstr>PowerPoint Presentation</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Mitochondrial Disease &amp; its Anesthetic Considerations</dc:title>
  <dc:creator>Stephen Okoth</dc:creator>
  <cp:lastModifiedBy>Stephen Okoth</cp:lastModifiedBy>
  <cp:revision>93</cp:revision>
  <dcterms:created xsi:type="dcterms:W3CDTF">2016-03-28T18:25:58Z</dcterms:created>
  <dcterms:modified xsi:type="dcterms:W3CDTF">2016-09-20T02:07:52Z</dcterms:modified>
</cp:coreProperties>
</file>