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5"/>
  </p:notesMasterIdLst>
  <p:handoutMasterIdLst>
    <p:handoutMasterId r:id="rId36"/>
  </p:handoutMasterIdLst>
  <p:sldIdLst>
    <p:sldId id="256" r:id="rId2"/>
    <p:sldId id="258" r:id="rId3"/>
    <p:sldId id="284" r:id="rId4"/>
    <p:sldId id="263" r:id="rId5"/>
    <p:sldId id="283" r:id="rId6"/>
    <p:sldId id="260" r:id="rId7"/>
    <p:sldId id="276" r:id="rId8"/>
    <p:sldId id="277" r:id="rId9"/>
    <p:sldId id="278" r:id="rId10"/>
    <p:sldId id="279" r:id="rId11"/>
    <p:sldId id="271" r:id="rId12"/>
    <p:sldId id="264" r:id="rId13"/>
    <p:sldId id="273" r:id="rId14"/>
    <p:sldId id="272" r:id="rId15"/>
    <p:sldId id="282" r:id="rId16"/>
    <p:sldId id="265" r:id="rId17"/>
    <p:sldId id="287" r:id="rId18"/>
    <p:sldId id="288" r:id="rId19"/>
    <p:sldId id="293" r:id="rId20"/>
    <p:sldId id="280" r:id="rId21"/>
    <p:sldId id="267" r:id="rId22"/>
    <p:sldId id="285" r:id="rId23"/>
    <p:sldId id="294" r:id="rId24"/>
    <p:sldId id="269" r:id="rId25"/>
    <p:sldId id="274" r:id="rId26"/>
    <p:sldId id="292" r:id="rId27"/>
    <p:sldId id="296" r:id="rId28"/>
    <p:sldId id="261" r:id="rId29"/>
    <p:sldId id="286" r:id="rId30"/>
    <p:sldId id="291" r:id="rId31"/>
    <p:sldId id="290" r:id="rId32"/>
    <p:sldId id="259" r:id="rId33"/>
    <p:sldId id="29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40018"/>
    <a:srgbClr val="990018"/>
    <a:srgbClr val="780823"/>
    <a:srgbClr val="7709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7" autoAdjust="0"/>
    <p:restoredTop sz="84236" autoAdjust="0"/>
  </p:normalViewPr>
  <p:slideViewPr>
    <p:cSldViewPr snapToGrid="0" snapToObjects="1">
      <p:cViewPr varScale="1">
        <p:scale>
          <a:sx n="93" d="100"/>
          <a:sy n="93" d="100"/>
        </p:scale>
        <p:origin x="-8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E4C2A5-AA02-0842-BEE9-758F54DA1DF8}" type="datetimeFigureOut">
              <a:rPr lang="en-US" smtClean="0"/>
              <a:t>9/28/14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AE39CA-79B7-604E-9CB7-E8D107B3FE22}" type="slidenum">
              <a:rPr lang="en-US" smtClean="0"/>
              <a:t>‹#›</a:t>
            </a:fld>
            <a:endParaRPr lang="en-US"/>
          </a:p>
        </p:txBody>
      </p:sp>
    </p:spTree>
    <p:extLst>
      <p:ext uri="{BB962C8B-B14F-4D97-AF65-F5344CB8AC3E}">
        <p14:creationId xmlns:p14="http://schemas.microsoft.com/office/powerpoint/2010/main" val="3436956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0A221F-D6B5-F84D-A807-367E24605A43}" type="datetimeFigureOut">
              <a:rPr lang="en-US" smtClean="0"/>
              <a:t>9/28/14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4EFECB-0DDE-0544-AD25-84358903E438}" type="slidenum">
              <a:rPr lang="en-US" smtClean="0"/>
              <a:t>‹#›</a:t>
            </a:fld>
            <a:endParaRPr lang="en-US"/>
          </a:p>
        </p:txBody>
      </p:sp>
    </p:spTree>
    <p:extLst>
      <p:ext uri="{BB962C8B-B14F-4D97-AF65-F5344CB8AC3E}">
        <p14:creationId xmlns:p14="http://schemas.microsoft.com/office/powerpoint/2010/main" val="1919414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4</a:t>
            </a:fld>
            <a:endParaRPr lang="en-US"/>
          </a:p>
        </p:txBody>
      </p:sp>
    </p:spTree>
    <p:extLst>
      <p:ext uri="{BB962C8B-B14F-4D97-AF65-F5344CB8AC3E}">
        <p14:creationId xmlns:p14="http://schemas.microsoft.com/office/powerpoint/2010/main" val="112446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4EFECB-0DDE-0544-AD25-84358903E438}" type="slidenum">
              <a:rPr lang="en-US" smtClean="0"/>
              <a:t>21</a:t>
            </a:fld>
            <a:endParaRPr lang="en-US"/>
          </a:p>
        </p:txBody>
      </p:sp>
    </p:spTree>
    <p:extLst>
      <p:ext uri="{BB962C8B-B14F-4D97-AF65-F5344CB8AC3E}">
        <p14:creationId xmlns:p14="http://schemas.microsoft.com/office/powerpoint/2010/main" val="329736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24</a:t>
            </a:fld>
            <a:endParaRPr lang="en-US"/>
          </a:p>
        </p:txBody>
      </p:sp>
    </p:spTree>
    <p:extLst>
      <p:ext uri="{BB962C8B-B14F-4D97-AF65-F5344CB8AC3E}">
        <p14:creationId xmlns:p14="http://schemas.microsoft.com/office/powerpoint/2010/main" val="3330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28</a:t>
            </a:fld>
            <a:endParaRPr lang="en-US"/>
          </a:p>
        </p:txBody>
      </p:sp>
    </p:spTree>
    <p:extLst>
      <p:ext uri="{BB962C8B-B14F-4D97-AF65-F5344CB8AC3E}">
        <p14:creationId xmlns:p14="http://schemas.microsoft.com/office/powerpoint/2010/main" val="241472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5</a:t>
            </a:fld>
            <a:endParaRPr lang="en-US"/>
          </a:p>
        </p:txBody>
      </p:sp>
    </p:spTree>
    <p:extLst>
      <p:ext uri="{BB962C8B-B14F-4D97-AF65-F5344CB8AC3E}">
        <p14:creationId xmlns:p14="http://schemas.microsoft.com/office/powerpoint/2010/main" val="214597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6</a:t>
            </a:fld>
            <a:endParaRPr lang="en-US"/>
          </a:p>
        </p:txBody>
      </p:sp>
    </p:spTree>
    <p:extLst>
      <p:ext uri="{BB962C8B-B14F-4D97-AF65-F5344CB8AC3E}">
        <p14:creationId xmlns:p14="http://schemas.microsoft.com/office/powerpoint/2010/main" val="34656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11</a:t>
            </a:fld>
            <a:endParaRPr lang="en-US"/>
          </a:p>
        </p:txBody>
      </p:sp>
    </p:spTree>
    <p:extLst>
      <p:ext uri="{BB962C8B-B14F-4D97-AF65-F5344CB8AC3E}">
        <p14:creationId xmlns:p14="http://schemas.microsoft.com/office/powerpoint/2010/main" val="4089679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12</a:t>
            </a:fld>
            <a:endParaRPr lang="en-US"/>
          </a:p>
        </p:txBody>
      </p:sp>
    </p:spTree>
    <p:extLst>
      <p:ext uri="{BB962C8B-B14F-4D97-AF65-F5344CB8AC3E}">
        <p14:creationId xmlns:p14="http://schemas.microsoft.com/office/powerpoint/2010/main" val="401835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13</a:t>
            </a:fld>
            <a:endParaRPr lang="en-US"/>
          </a:p>
        </p:txBody>
      </p:sp>
    </p:spTree>
    <p:extLst>
      <p:ext uri="{BB962C8B-B14F-4D97-AF65-F5344CB8AC3E}">
        <p14:creationId xmlns:p14="http://schemas.microsoft.com/office/powerpoint/2010/main" val="139435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14</a:t>
            </a:fld>
            <a:endParaRPr lang="en-US"/>
          </a:p>
        </p:txBody>
      </p:sp>
    </p:spTree>
    <p:extLst>
      <p:ext uri="{BB962C8B-B14F-4D97-AF65-F5344CB8AC3E}">
        <p14:creationId xmlns:p14="http://schemas.microsoft.com/office/powerpoint/2010/main" val="422126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16</a:t>
            </a:fld>
            <a:endParaRPr lang="en-US"/>
          </a:p>
        </p:txBody>
      </p:sp>
    </p:spTree>
    <p:extLst>
      <p:ext uri="{BB962C8B-B14F-4D97-AF65-F5344CB8AC3E}">
        <p14:creationId xmlns:p14="http://schemas.microsoft.com/office/powerpoint/2010/main" val="3411237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FECB-0DDE-0544-AD25-84358903E438}" type="slidenum">
              <a:rPr lang="en-US" smtClean="0"/>
              <a:t>20</a:t>
            </a:fld>
            <a:endParaRPr lang="en-US"/>
          </a:p>
        </p:txBody>
      </p:sp>
    </p:spTree>
    <p:extLst>
      <p:ext uri="{BB962C8B-B14F-4D97-AF65-F5344CB8AC3E}">
        <p14:creationId xmlns:p14="http://schemas.microsoft.com/office/powerpoint/2010/main" val="240866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pPr/>
              <a:t>September 28, 2014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September 28,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September 28,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September 28,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September 28, 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September 28, 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September 28, 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September 28, 2014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September 28, 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September 28, 2014</a:t>
            </a:fld>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September 28, 2014</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pPr/>
              <a:t>September 28, 2014</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5" Type="http://schemas.microsoft.com/office/2007/relationships/hdphoto" Target="../media/hdphoto7.wdp"/><Relationship Id="rId6"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2.png"/><Relationship Id="rId5" Type="http://schemas.microsoft.com/office/2007/relationships/hdphoto" Target="../media/hdphoto8.wdp"/><Relationship Id="rId6" Type="http://schemas.microsoft.com/office/2007/relationships/hdphoto" Target="../media/hdphoto7.wdp"/><Relationship Id="rId7"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32.png"/><Relationship Id="rId8" Type="http://schemas.microsoft.com/office/2007/relationships/hdphoto" Target="../media/hdphoto7.wdp"/><Relationship Id="rId9" Type="http://schemas.openxmlformats.org/officeDocument/2006/relationships/image" Target="../media/image43.jpeg"/><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6"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8.emf"/><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28.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 Id="rId3" Type="http://schemas.openxmlformats.org/officeDocument/2006/relationships/image" Target="../media/image7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iencedaily.com/releases/2014/04/140424112742.ht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5" Type="http://schemas.microsoft.com/office/2007/relationships/hdphoto" Target="../media/hdphoto1.wdp"/><Relationship Id="rId6" Type="http://schemas.microsoft.com/office/2007/relationships/hdphoto" Target="../media/hdphoto2.wdp"/><Relationship Id="rId7" Type="http://schemas.microsoft.com/office/2007/relationships/hdphoto" Target="../media/hdphoto3.wdp"/><Relationship Id="rId8" Type="http://schemas.microsoft.com/office/2007/relationships/hdphoto" Target="../media/hdphoto4.wdp"/><Relationship Id="rId9" Type="http://schemas.microsoft.com/office/2007/relationships/hdphoto" Target="../media/hdphoto5.wdp"/><Relationship Id="rId10"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5" Type="http://schemas.openxmlformats.org/officeDocument/2006/relationships/image" Target="../media/image21.emf"/><Relationship Id="rId6"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1.emf"/><Relationship Id="rId6"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smtClean="0"/>
              <a:t>Enhanced Recovery After Surgery</a:t>
            </a:r>
            <a:endParaRPr lang="en-US" sz="4000" dirty="0"/>
          </a:p>
        </p:txBody>
      </p:sp>
      <p:sp>
        <p:nvSpPr>
          <p:cNvPr id="3" name="Subtitle 2"/>
          <p:cNvSpPr>
            <a:spLocks noGrp="1"/>
          </p:cNvSpPr>
          <p:nvPr>
            <p:ph type="subTitle" idx="1"/>
          </p:nvPr>
        </p:nvSpPr>
        <p:spPr/>
        <p:txBody>
          <a:bodyPr>
            <a:normAutofit/>
          </a:bodyPr>
          <a:lstStyle/>
          <a:p>
            <a:r>
              <a:rPr lang="en-US" dirty="0" smtClean="0"/>
              <a:t>Leah E. Baumgardner, RN, BSN</a:t>
            </a:r>
          </a:p>
          <a:p>
            <a:endParaRPr lang="en-US" dirty="0"/>
          </a:p>
        </p:txBody>
      </p:sp>
    </p:spTree>
    <p:extLst>
      <p:ext uri="{BB962C8B-B14F-4D97-AF65-F5344CB8AC3E}">
        <p14:creationId xmlns:p14="http://schemas.microsoft.com/office/powerpoint/2010/main" val="23612715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9931" y="370173"/>
            <a:ext cx="3375934" cy="887746"/>
          </a:xfrm>
          <a:prstGeom prst="rect">
            <a:avLst/>
          </a:prstGeom>
        </p:spPr>
      </p:pic>
      <p:pic>
        <p:nvPicPr>
          <p:cNvPr id="4" name="Picture 3"/>
          <p:cNvPicPr>
            <a:picLocks noChangeAspect="1"/>
          </p:cNvPicPr>
          <p:nvPr/>
        </p:nvPicPr>
        <p:blipFill>
          <a:blip r:embed="rId3"/>
          <a:stretch>
            <a:fillRect/>
          </a:stretch>
        </p:blipFill>
        <p:spPr>
          <a:xfrm>
            <a:off x="499931" y="1002618"/>
            <a:ext cx="7998888" cy="418453"/>
          </a:xfrm>
          <a:prstGeom prst="rect">
            <a:avLst/>
          </a:prstGeom>
        </p:spPr>
      </p:pic>
      <p:pic>
        <p:nvPicPr>
          <p:cNvPr id="5" name="Picture 4"/>
          <p:cNvPicPr>
            <a:picLocks noChangeAspect="1"/>
          </p:cNvPicPr>
          <p:nvPr/>
        </p:nvPicPr>
        <p:blipFill>
          <a:blip r:embed="rId4"/>
          <a:stretch>
            <a:fillRect/>
          </a:stretch>
        </p:blipFill>
        <p:spPr>
          <a:xfrm>
            <a:off x="499931" y="1421070"/>
            <a:ext cx="7036472" cy="370341"/>
          </a:xfrm>
          <a:prstGeom prst="rect">
            <a:avLst/>
          </a:prstGeom>
        </p:spPr>
      </p:pic>
      <p:pic>
        <p:nvPicPr>
          <p:cNvPr id="6" name="Picture 5"/>
          <p:cNvPicPr>
            <a:picLocks noChangeAspect="1"/>
          </p:cNvPicPr>
          <p:nvPr/>
        </p:nvPicPr>
        <p:blipFill>
          <a:blip r:embed="rId5"/>
          <a:stretch>
            <a:fillRect/>
          </a:stretch>
        </p:blipFill>
        <p:spPr>
          <a:xfrm>
            <a:off x="499930" y="2223600"/>
            <a:ext cx="8146231" cy="2694029"/>
          </a:xfrm>
          <a:prstGeom prst="rect">
            <a:avLst/>
          </a:prstGeom>
        </p:spPr>
      </p:pic>
    </p:spTree>
    <p:extLst>
      <p:ext uri="{BB962C8B-B14F-4D97-AF65-F5344CB8AC3E}">
        <p14:creationId xmlns:p14="http://schemas.microsoft.com/office/powerpoint/2010/main" val="37836449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026" y="4174583"/>
            <a:ext cx="5982560" cy="2323714"/>
          </a:xfrm>
        </p:spPr>
        <p:txBody>
          <a:bodyPr>
            <a:normAutofit lnSpcReduction="10000"/>
          </a:bodyPr>
          <a:lstStyle/>
          <a:p>
            <a:r>
              <a:rPr lang="en-US" dirty="0" smtClean="0"/>
              <a:t>Conventional open vs. Laparoscopic</a:t>
            </a:r>
          </a:p>
          <a:p>
            <a:r>
              <a:rPr lang="en-US" dirty="0" smtClean="0"/>
              <a:t>Complication rate after resection 15-20%</a:t>
            </a:r>
          </a:p>
          <a:p>
            <a:r>
              <a:rPr lang="en-US" dirty="0" smtClean="0"/>
              <a:t>LOS 5-6 days (COST trial) and 8.5-9.3 days (COLOR trial)</a:t>
            </a:r>
          </a:p>
          <a:p>
            <a:r>
              <a:rPr lang="en-US" dirty="0" smtClean="0"/>
              <a:t>Reasons for continued LOS: PAIN, NAUSEA, PERSISTANT ILEUS</a:t>
            </a:r>
          </a:p>
          <a:p>
            <a:endParaRPr lang="en-US" dirty="0"/>
          </a:p>
        </p:txBody>
      </p:sp>
      <p:pic>
        <p:nvPicPr>
          <p:cNvPr id="8" name="Picture 7"/>
          <p:cNvPicPr>
            <a:picLocks noChangeAspect="1"/>
          </p:cNvPicPr>
          <p:nvPr/>
        </p:nvPicPr>
        <p:blipFill>
          <a:blip r:embed="rId3"/>
          <a:stretch>
            <a:fillRect/>
          </a:stretch>
        </p:blipFill>
        <p:spPr>
          <a:xfrm>
            <a:off x="503026" y="181496"/>
            <a:ext cx="2211626" cy="2790635"/>
          </a:xfrm>
          <a:prstGeom prst="rect">
            <a:avLst/>
          </a:prstGeom>
        </p:spPr>
      </p:pic>
      <p:pic>
        <p:nvPicPr>
          <p:cNvPr id="9" name="Picture 8"/>
          <p:cNvPicPr>
            <a:picLocks noChangeAspect="1"/>
          </p:cNvPicPr>
          <p:nvPr/>
        </p:nvPicPr>
        <p:blipFill>
          <a:blip r:embed="rId4"/>
          <a:stretch>
            <a:fillRect/>
          </a:stretch>
        </p:blipFill>
        <p:spPr>
          <a:xfrm>
            <a:off x="2555754" y="1344934"/>
            <a:ext cx="6248400" cy="736600"/>
          </a:xfrm>
          <a:prstGeom prst="rect">
            <a:avLst/>
          </a:prstGeom>
        </p:spPr>
      </p:pic>
      <p:pic>
        <p:nvPicPr>
          <p:cNvPr id="10" name="Picture 9"/>
          <p:cNvPicPr>
            <a:picLocks noChangeAspect="1"/>
          </p:cNvPicPr>
          <p:nvPr/>
        </p:nvPicPr>
        <p:blipFill>
          <a:blip r:embed="rId5"/>
          <a:stretch>
            <a:fillRect/>
          </a:stretch>
        </p:blipFill>
        <p:spPr>
          <a:xfrm>
            <a:off x="3607607" y="2209021"/>
            <a:ext cx="4640314" cy="1965562"/>
          </a:xfrm>
          <a:prstGeom prst="rect">
            <a:avLst/>
          </a:prstGeom>
        </p:spPr>
      </p:pic>
    </p:spTree>
    <p:extLst>
      <p:ext uri="{BB962C8B-B14F-4D97-AF65-F5344CB8AC3E}">
        <p14:creationId xmlns:p14="http://schemas.microsoft.com/office/powerpoint/2010/main" val="15782741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41159" y="281050"/>
            <a:ext cx="6949706" cy="6273603"/>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31377" b="48533" l="889" r="27333">
                        <a14:foregroundMark x1="4222" y1="38149" x2="4222" y2="38149"/>
                        <a14:foregroundMark x1="25111" y1="40181" x2="25111" y2="40181"/>
                        <a14:foregroundMark x1="6444" y1="46050" x2="6444" y2="46050"/>
                        <a14:foregroundMark x1="4667" y1="42438" x2="4667" y2="42438"/>
                        <a14:foregroundMark x1="889" y1="41084" x2="889" y2="41084"/>
                      </a14:backgroundRemoval>
                    </a14:imgEffect>
                  </a14:imgLayer>
                </a14:imgProps>
              </a:ext>
            </a:extLst>
          </a:blip>
          <a:srcRect t="29267" r="69475" b="49121"/>
          <a:stretch/>
        </p:blipFill>
        <p:spPr>
          <a:xfrm>
            <a:off x="4389804" y="2472324"/>
            <a:ext cx="1744479" cy="1215899"/>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6">
                    <a14:imgEffect>
                      <a14:backgroundRemoval t="31377" b="48533" l="889" r="27333">
                        <a14:foregroundMark x1="4222" y1="38149" x2="4222" y2="38149"/>
                        <a14:foregroundMark x1="25111" y1="40181" x2="25111" y2="40181"/>
                        <a14:foregroundMark x1="6444" y1="46050" x2="6444" y2="46050"/>
                        <a14:foregroundMark x1="4667" y1="42438" x2="4667" y2="42438"/>
                        <a14:foregroundMark x1="889" y1="41084" x2="889" y2="41084"/>
                      </a14:backgroundRemoval>
                    </a14:imgEffect>
                  </a14:imgLayer>
                </a14:imgProps>
              </a:ext>
            </a:extLst>
          </a:blip>
          <a:srcRect t="29267" r="69475" b="49121"/>
          <a:stretch/>
        </p:blipFill>
        <p:spPr>
          <a:xfrm>
            <a:off x="4389804" y="4381020"/>
            <a:ext cx="1744479" cy="1215899"/>
          </a:xfrm>
          <a:prstGeom prst="rect">
            <a:avLst/>
          </a:prstGeom>
        </p:spPr>
      </p:pic>
    </p:spTree>
    <p:extLst>
      <p:ext uri="{BB962C8B-B14F-4D97-AF65-F5344CB8AC3E}">
        <p14:creationId xmlns:p14="http://schemas.microsoft.com/office/powerpoint/2010/main" val="9043231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0606" y="709383"/>
            <a:ext cx="6302770" cy="2734078"/>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1377" b="48533" l="889" r="27333">
                        <a14:foregroundMark x1="4222" y1="38149" x2="4222" y2="38149"/>
                        <a14:foregroundMark x1="25111" y1="40181" x2="25111" y2="40181"/>
                        <a14:foregroundMark x1="6444" y1="46050" x2="6444" y2="46050"/>
                        <a14:foregroundMark x1="4667" y1="42438" x2="4667" y2="42438"/>
                        <a14:foregroundMark x1="889" y1="41084" x2="889" y2="41084"/>
                      </a14:backgroundRemoval>
                    </a14:imgEffect>
                  </a14:imgLayer>
                </a14:imgProps>
              </a:ext>
            </a:extLst>
          </a:blip>
          <a:srcRect t="29267" r="69475" b="49121"/>
          <a:stretch/>
        </p:blipFill>
        <p:spPr>
          <a:xfrm>
            <a:off x="4200642" y="392005"/>
            <a:ext cx="1744479" cy="1215899"/>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6">
                    <a14:imgEffect>
                      <a14:backgroundRemoval t="31377" b="48533" l="889" r="27333">
                        <a14:foregroundMark x1="4222" y1="38149" x2="4222" y2="38149"/>
                        <a14:foregroundMark x1="25111" y1="40181" x2="25111" y2="40181"/>
                        <a14:foregroundMark x1="6444" y1="46050" x2="6444" y2="46050"/>
                        <a14:foregroundMark x1="4667" y1="42438" x2="4667" y2="42438"/>
                        <a14:foregroundMark x1="889" y1="41084" x2="889" y2="41084"/>
                      </a14:backgroundRemoval>
                    </a14:imgEffect>
                  </a14:imgLayer>
                </a14:imgProps>
              </a:ext>
            </a:extLst>
          </a:blip>
          <a:srcRect t="29267" r="69475" b="49121"/>
          <a:stretch/>
        </p:blipFill>
        <p:spPr>
          <a:xfrm>
            <a:off x="2759435" y="2449311"/>
            <a:ext cx="1744479" cy="1215899"/>
          </a:xfrm>
          <a:prstGeom prst="rect">
            <a:avLst/>
          </a:prstGeom>
        </p:spPr>
      </p:pic>
      <p:pic>
        <p:nvPicPr>
          <p:cNvPr id="9" name="Picture 8"/>
          <p:cNvPicPr>
            <a:picLocks noChangeAspect="1"/>
          </p:cNvPicPr>
          <p:nvPr/>
        </p:nvPicPr>
        <p:blipFill>
          <a:blip r:embed="rId7"/>
          <a:stretch>
            <a:fillRect/>
          </a:stretch>
        </p:blipFill>
        <p:spPr>
          <a:xfrm>
            <a:off x="520605" y="3665210"/>
            <a:ext cx="8298429" cy="2853679"/>
          </a:xfrm>
          <a:prstGeom prst="rect">
            <a:avLst/>
          </a:prstGeom>
        </p:spPr>
      </p:pic>
    </p:spTree>
    <p:extLst>
      <p:ext uri="{BB962C8B-B14F-4D97-AF65-F5344CB8AC3E}">
        <p14:creationId xmlns:p14="http://schemas.microsoft.com/office/powerpoint/2010/main" val="21659070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5712" y="1750940"/>
            <a:ext cx="3826276" cy="494513"/>
          </a:xfrm>
          <a:prstGeom prst="rect">
            <a:avLst/>
          </a:prstGeom>
        </p:spPr>
      </p:pic>
      <p:pic>
        <p:nvPicPr>
          <p:cNvPr id="6" name="Picture 5"/>
          <p:cNvPicPr>
            <a:picLocks noChangeAspect="1"/>
          </p:cNvPicPr>
          <p:nvPr/>
        </p:nvPicPr>
        <p:blipFill>
          <a:blip r:embed="rId4"/>
          <a:stretch>
            <a:fillRect/>
          </a:stretch>
        </p:blipFill>
        <p:spPr>
          <a:xfrm>
            <a:off x="692152" y="595240"/>
            <a:ext cx="4152900" cy="1155700"/>
          </a:xfrm>
          <a:prstGeom prst="rect">
            <a:avLst/>
          </a:prstGeom>
        </p:spPr>
      </p:pic>
      <p:pic>
        <p:nvPicPr>
          <p:cNvPr id="10" name="Picture 9"/>
          <p:cNvPicPr>
            <a:picLocks noChangeAspect="1"/>
          </p:cNvPicPr>
          <p:nvPr/>
        </p:nvPicPr>
        <p:blipFill>
          <a:blip r:embed="rId5"/>
          <a:stretch>
            <a:fillRect/>
          </a:stretch>
        </p:blipFill>
        <p:spPr>
          <a:xfrm>
            <a:off x="4656488" y="1121327"/>
            <a:ext cx="3969477" cy="5200825"/>
          </a:xfrm>
          <a:prstGeom prst="rect">
            <a:avLst/>
          </a:prstGeom>
        </p:spPr>
      </p:pic>
      <p:sp>
        <p:nvSpPr>
          <p:cNvPr id="11" name="TextBox 10"/>
          <p:cNvSpPr txBox="1"/>
          <p:nvPr/>
        </p:nvSpPr>
        <p:spPr>
          <a:xfrm>
            <a:off x="692152" y="2458815"/>
            <a:ext cx="3899836" cy="4247317"/>
          </a:xfrm>
          <a:prstGeom prst="rect">
            <a:avLst/>
          </a:prstGeom>
          <a:noFill/>
        </p:spPr>
        <p:txBody>
          <a:bodyPr wrap="square" rtlCol="0">
            <a:spAutoFit/>
          </a:bodyPr>
          <a:lstStyle/>
          <a:p>
            <a:r>
              <a:rPr lang="en-US" b="1" dirty="0" smtClean="0">
                <a:solidFill>
                  <a:srgbClr val="FF0000"/>
                </a:solidFill>
              </a:rPr>
              <a:t>GOAL: earlier return of GI function and reduced hospital LOS r/t POI</a:t>
            </a:r>
          </a:p>
          <a:p>
            <a:endParaRPr lang="en-US" dirty="0"/>
          </a:p>
          <a:p>
            <a:r>
              <a:rPr lang="en-US" dirty="0" smtClean="0"/>
              <a:t>Little evidence to support NPO after MN day before surgery</a:t>
            </a:r>
          </a:p>
          <a:p>
            <a:endParaRPr lang="en-US" dirty="0"/>
          </a:p>
          <a:p>
            <a:r>
              <a:rPr lang="en-US" b="1" dirty="0" smtClean="0"/>
              <a:t>ERAS protocol: solid food up to 6 hours prior to surgery and clear liquids 2 hours before surgery; “carb loading” 400mL of hypo-</a:t>
            </a:r>
            <a:r>
              <a:rPr lang="en-US" b="1" dirty="0" err="1" smtClean="0"/>
              <a:t>osmolar</a:t>
            </a:r>
            <a:r>
              <a:rPr lang="en-US" b="1" dirty="0" smtClean="0"/>
              <a:t> </a:t>
            </a:r>
            <a:r>
              <a:rPr lang="en-US" b="1" dirty="0" err="1" smtClean="0"/>
              <a:t>maltodextrin</a:t>
            </a:r>
            <a:r>
              <a:rPr lang="en-US" b="1" dirty="0" smtClean="0"/>
              <a:t> drink 3 hours before surgery</a:t>
            </a:r>
          </a:p>
          <a:p>
            <a:endParaRPr lang="en-US" b="1" dirty="0"/>
          </a:p>
          <a:p>
            <a:r>
              <a:rPr lang="en-US" b="1" dirty="0" smtClean="0"/>
              <a:t> </a:t>
            </a:r>
          </a:p>
          <a:p>
            <a:endParaRPr lang="en-US" b="1" dirty="0"/>
          </a:p>
          <a:p>
            <a:endParaRPr lang="en-US" b="1" dirty="0"/>
          </a:p>
        </p:txBody>
      </p:sp>
    </p:spTree>
    <p:extLst>
      <p:ext uri="{BB962C8B-B14F-4D97-AF65-F5344CB8AC3E}">
        <p14:creationId xmlns:p14="http://schemas.microsoft.com/office/powerpoint/2010/main" val="20690044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1344" b="55735"/>
          <a:stretch/>
        </p:blipFill>
        <p:spPr>
          <a:xfrm>
            <a:off x="489443" y="741135"/>
            <a:ext cx="4894731" cy="742058"/>
          </a:xfrm>
          <a:prstGeom prst="rect">
            <a:avLst/>
          </a:prstGeom>
        </p:spPr>
      </p:pic>
      <p:pic>
        <p:nvPicPr>
          <p:cNvPr id="6" name="Picture 5"/>
          <p:cNvPicPr>
            <a:picLocks noChangeAspect="1"/>
          </p:cNvPicPr>
          <p:nvPr/>
        </p:nvPicPr>
        <p:blipFill>
          <a:blip r:embed="rId3"/>
          <a:stretch>
            <a:fillRect/>
          </a:stretch>
        </p:blipFill>
        <p:spPr>
          <a:xfrm>
            <a:off x="489443" y="2007067"/>
            <a:ext cx="6077220" cy="612433"/>
          </a:xfrm>
          <a:prstGeom prst="rect">
            <a:avLst/>
          </a:prstGeom>
        </p:spPr>
      </p:pic>
      <p:pic>
        <p:nvPicPr>
          <p:cNvPr id="16" name="Picture 15"/>
          <p:cNvPicPr>
            <a:picLocks noChangeAspect="1"/>
          </p:cNvPicPr>
          <p:nvPr/>
        </p:nvPicPr>
        <p:blipFill>
          <a:blip r:embed="rId4"/>
          <a:stretch>
            <a:fillRect/>
          </a:stretch>
        </p:blipFill>
        <p:spPr>
          <a:xfrm>
            <a:off x="5262959" y="3652826"/>
            <a:ext cx="2864681" cy="2368136"/>
          </a:xfrm>
          <a:prstGeom prst="rect">
            <a:avLst/>
          </a:prstGeom>
          <a:ln>
            <a:noFill/>
          </a:ln>
        </p:spPr>
      </p:pic>
      <p:pic>
        <p:nvPicPr>
          <p:cNvPr id="17" name="Picture 16"/>
          <p:cNvPicPr>
            <a:picLocks noChangeAspect="1"/>
          </p:cNvPicPr>
          <p:nvPr/>
        </p:nvPicPr>
        <p:blipFill>
          <a:blip r:embed="rId5"/>
          <a:stretch>
            <a:fillRect/>
          </a:stretch>
        </p:blipFill>
        <p:spPr>
          <a:xfrm>
            <a:off x="6096763" y="2619500"/>
            <a:ext cx="939800" cy="292100"/>
          </a:xfrm>
          <a:prstGeom prst="rect">
            <a:avLst/>
          </a:prstGeom>
        </p:spPr>
      </p:pic>
      <p:pic>
        <p:nvPicPr>
          <p:cNvPr id="18" name="Picture 17"/>
          <p:cNvPicPr>
            <a:picLocks noChangeAspect="1"/>
          </p:cNvPicPr>
          <p:nvPr/>
        </p:nvPicPr>
        <p:blipFill>
          <a:blip r:embed="rId6"/>
          <a:stretch>
            <a:fillRect/>
          </a:stretch>
        </p:blipFill>
        <p:spPr>
          <a:xfrm>
            <a:off x="6201679" y="3028879"/>
            <a:ext cx="1669768" cy="424068"/>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31377" b="48533" l="889" r="27333">
                        <a14:foregroundMark x1="4222" y1="38149" x2="4222" y2="38149"/>
                        <a14:foregroundMark x1="25111" y1="40181" x2="25111" y2="40181"/>
                        <a14:foregroundMark x1="6444" y1="46050" x2="6444" y2="46050"/>
                        <a14:foregroundMark x1="4667" y1="42438" x2="4667" y2="42438"/>
                        <a14:foregroundMark x1="889" y1="41084" x2="889" y2="41084"/>
                      </a14:backgroundRemoval>
                    </a14:imgEffect>
                  </a14:imgLayer>
                </a14:imgProps>
              </a:ext>
            </a:extLst>
          </a:blip>
          <a:srcRect t="29267" r="69475" b="49121"/>
          <a:stretch/>
        </p:blipFill>
        <p:spPr>
          <a:xfrm>
            <a:off x="4844087" y="4379064"/>
            <a:ext cx="4001286" cy="962901"/>
          </a:xfrm>
          <a:prstGeom prst="rect">
            <a:avLst/>
          </a:prstGeom>
        </p:spPr>
      </p:pic>
      <p:pic>
        <p:nvPicPr>
          <p:cNvPr id="2" name="Picture 1"/>
          <p:cNvPicPr>
            <a:picLocks noChangeAspect="1"/>
          </p:cNvPicPr>
          <p:nvPr/>
        </p:nvPicPr>
        <p:blipFill>
          <a:blip r:embed="rId9"/>
          <a:stretch>
            <a:fillRect/>
          </a:stretch>
        </p:blipFill>
        <p:spPr>
          <a:xfrm>
            <a:off x="474321" y="1483193"/>
            <a:ext cx="6350667" cy="394568"/>
          </a:xfrm>
          <a:prstGeom prst="rect">
            <a:avLst/>
          </a:prstGeom>
        </p:spPr>
      </p:pic>
      <p:pic>
        <p:nvPicPr>
          <p:cNvPr id="5" name="Picture 4"/>
          <p:cNvPicPr>
            <a:picLocks noChangeAspect="1"/>
          </p:cNvPicPr>
          <p:nvPr/>
        </p:nvPicPr>
        <p:blipFill>
          <a:blip r:embed="rId10"/>
          <a:stretch>
            <a:fillRect/>
          </a:stretch>
        </p:blipFill>
        <p:spPr>
          <a:xfrm>
            <a:off x="489443" y="2619499"/>
            <a:ext cx="4632324" cy="1759565"/>
          </a:xfrm>
          <a:prstGeom prst="rect">
            <a:avLst/>
          </a:prstGeom>
        </p:spPr>
      </p:pic>
    </p:spTree>
    <p:extLst>
      <p:ext uri="{BB962C8B-B14F-4D97-AF65-F5344CB8AC3E}">
        <p14:creationId xmlns:p14="http://schemas.microsoft.com/office/powerpoint/2010/main" val="30749456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5453" y="1874659"/>
            <a:ext cx="7937275" cy="4524316"/>
          </a:xfrm>
          <a:prstGeom prst="rect">
            <a:avLst/>
          </a:prstGeom>
        </p:spPr>
        <p:txBody>
          <a:bodyPr wrap="square">
            <a:spAutoFit/>
          </a:bodyPr>
          <a:lstStyle/>
          <a:p>
            <a:r>
              <a:rPr lang="en-US" b="1" i="1" dirty="0">
                <a:solidFill>
                  <a:srgbClr val="000000"/>
                </a:solidFill>
              </a:rPr>
              <a:t>British Journal of </a:t>
            </a:r>
            <a:r>
              <a:rPr lang="en-US" b="1" i="1" dirty="0" smtClean="0">
                <a:solidFill>
                  <a:srgbClr val="000000"/>
                </a:solidFill>
              </a:rPr>
              <a:t>Surgery </a:t>
            </a:r>
            <a:r>
              <a:rPr lang="en-US" b="1" i="1" dirty="0" err="1" smtClean="0">
                <a:solidFill>
                  <a:srgbClr val="000000"/>
                </a:solidFill>
              </a:rPr>
              <a:t>Vol</a:t>
            </a:r>
            <a:r>
              <a:rPr lang="en-US" b="1" i="1" dirty="0" smtClean="0">
                <a:solidFill>
                  <a:srgbClr val="000000"/>
                </a:solidFill>
              </a:rPr>
              <a:t> 94, Issue 6, </a:t>
            </a:r>
            <a:r>
              <a:rPr lang="en-US" b="1" i="1" dirty="0" err="1" smtClean="0">
                <a:solidFill>
                  <a:srgbClr val="000000"/>
                </a:solidFill>
              </a:rPr>
              <a:t>pg</a:t>
            </a:r>
            <a:r>
              <a:rPr lang="en-US" b="1" i="1" dirty="0" smtClean="0">
                <a:solidFill>
                  <a:srgbClr val="000000"/>
                </a:solidFill>
              </a:rPr>
              <a:t> 689-695, June 2007</a:t>
            </a:r>
            <a:endParaRPr lang="en-US" b="1" i="1" dirty="0">
              <a:solidFill>
                <a:srgbClr val="000000"/>
              </a:solidFill>
            </a:endParaRPr>
          </a:p>
          <a:p>
            <a:endParaRPr lang="en-US" b="1" dirty="0" smtClean="0"/>
          </a:p>
          <a:p>
            <a:r>
              <a:rPr lang="en-US" b="1" dirty="0" smtClean="0"/>
              <a:t>Background</a:t>
            </a:r>
            <a:r>
              <a:rPr lang="en-US" b="1" dirty="0"/>
              <a:t>:</a:t>
            </a:r>
          </a:p>
          <a:p>
            <a:r>
              <a:rPr lang="en-US" dirty="0" smtClean="0"/>
              <a:t>RCT assessed </a:t>
            </a:r>
            <a:r>
              <a:rPr lang="en-US" dirty="0"/>
              <a:t>whether preoperative MBP is beneficial in elective colonic surgery</a:t>
            </a:r>
            <a:r>
              <a:rPr lang="en-US" dirty="0" smtClean="0"/>
              <a:t>.</a:t>
            </a:r>
          </a:p>
          <a:p>
            <a:endParaRPr lang="en-US" dirty="0"/>
          </a:p>
          <a:p>
            <a:r>
              <a:rPr lang="en-US" b="1" dirty="0" smtClean="0"/>
              <a:t>Results</a:t>
            </a:r>
            <a:r>
              <a:rPr lang="en-US" b="1" dirty="0"/>
              <a:t>:</a:t>
            </a:r>
          </a:p>
          <a:p>
            <a:r>
              <a:rPr lang="en-US" dirty="0" smtClean="0"/>
              <a:t>There </a:t>
            </a:r>
            <a:r>
              <a:rPr lang="en-US" dirty="0"/>
              <a:t>were no significant differences in overall complications between the two groups: cardiovascular complications occurred in 5·1 and 4·6 per cent respectively, general infectious complications in 7·9 and 6·8 per cent, and surgical-site complications in 15·1 and 16·1 per cent. At least one complication was recorded in 24·5 per cent of patients who had MBP and 23·7 per cent who did not</a:t>
            </a:r>
            <a:r>
              <a:rPr lang="en-US" dirty="0" smtClean="0"/>
              <a:t>.</a:t>
            </a:r>
          </a:p>
          <a:p>
            <a:endParaRPr lang="en-US" dirty="0"/>
          </a:p>
          <a:p>
            <a:r>
              <a:rPr lang="en-US" b="1" dirty="0"/>
              <a:t>Conclusion:</a:t>
            </a:r>
          </a:p>
          <a:p>
            <a:r>
              <a:rPr lang="en-US" b="1" u="sng" dirty="0">
                <a:solidFill>
                  <a:srgbClr val="FF0000"/>
                </a:solidFill>
              </a:rPr>
              <a:t>MBP does not lower the complication rate and can be omitted before elective colonic </a:t>
            </a:r>
            <a:r>
              <a:rPr lang="en-US" b="1" u="sng" dirty="0" smtClean="0">
                <a:solidFill>
                  <a:srgbClr val="FF0000"/>
                </a:solidFill>
              </a:rPr>
              <a:t>resection</a:t>
            </a:r>
            <a:endParaRPr lang="en-US" b="1" u="sng" dirty="0">
              <a:solidFill>
                <a:srgbClr val="FF0000"/>
              </a:solidFill>
            </a:endParaRPr>
          </a:p>
        </p:txBody>
      </p:sp>
      <p:pic>
        <p:nvPicPr>
          <p:cNvPr id="8" name="Picture 7"/>
          <p:cNvPicPr>
            <a:picLocks noChangeAspect="1"/>
          </p:cNvPicPr>
          <p:nvPr/>
        </p:nvPicPr>
        <p:blipFill>
          <a:blip r:embed="rId3"/>
          <a:stretch>
            <a:fillRect/>
          </a:stretch>
        </p:blipFill>
        <p:spPr>
          <a:xfrm>
            <a:off x="7163031" y="302364"/>
            <a:ext cx="1728584" cy="2242025"/>
          </a:xfrm>
          <a:prstGeom prst="rect">
            <a:avLst/>
          </a:prstGeom>
        </p:spPr>
      </p:pic>
      <p:sp>
        <p:nvSpPr>
          <p:cNvPr id="4" name="Rectangle 3"/>
          <p:cNvSpPr/>
          <p:nvPr/>
        </p:nvSpPr>
        <p:spPr>
          <a:xfrm>
            <a:off x="575453" y="1228328"/>
            <a:ext cx="6422410" cy="646331"/>
          </a:xfrm>
          <a:prstGeom prst="rect">
            <a:avLst/>
          </a:prstGeom>
        </p:spPr>
        <p:txBody>
          <a:bodyPr wrap="square">
            <a:spAutoFit/>
          </a:bodyPr>
          <a:lstStyle/>
          <a:p>
            <a:r>
              <a:rPr lang="en-US" b="1" dirty="0" err="1">
                <a:latin typeface="+mj-lt"/>
              </a:rPr>
              <a:t>Multicentre</a:t>
            </a:r>
            <a:r>
              <a:rPr lang="en-US" b="1" dirty="0">
                <a:latin typeface="+mj-lt"/>
              </a:rPr>
              <a:t> randomized clinical trial of mechanical bowel preparation in elective colonic </a:t>
            </a:r>
            <a:r>
              <a:rPr lang="en-US" b="1" dirty="0" smtClean="0">
                <a:latin typeface="+mj-lt"/>
              </a:rPr>
              <a:t>resection</a:t>
            </a:r>
            <a:endParaRPr lang="en-US" b="1" dirty="0">
              <a:latin typeface="+mj-lt"/>
            </a:endParaRPr>
          </a:p>
        </p:txBody>
      </p:sp>
    </p:spTree>
    <p:extLst>
      <p:ext uri="{BB962C8B-B14F-4D97-AF65-F5344CB8AC3E}">
        <p14:creationId xmlns:p14="http://schemas.microsoft.com/office/powerpoint/2010/main" val="29937896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91762" y="4227180"/>
            <a:ext cx="2675332" cy="703513"/>
          </a:xfrm>
          <a:prstGeom prst="rect">
            <a:avLst/>
          </a:prstGeom>
        </p:spPr>
      </p:pic>
      <p:pic>
        <p:nvPicPr>
          <p:cNvPr id="6" name="Picture 5"/>
          <p:cNvPicPr>
            <a:picLocks noChangeAspect="1"/>
          </p:cNvPicPr>
          <p:nvPr/>
        </p:nvPicPr>
        <p:blipFill rotWithShape="1">
          <a:blip r:embed="rId3"/>
          <a:srcRect r="27007" b="43660"/>
          <a:stretch/>
        </p:blipFill>
        <p:spPr>
          <a:xfrm>
            <a:off x="2391762" y="4987098"/>
            <a:ext cx="5954643" cy="1243519"/>
          </a:xfrm>
          <a:prstGeom prst="rect">
            <a:avLst/>
          </a:prstGeom>
        </p:spPr>
      </p:pic>
      <p:sp>
        <p:nvSpPr>
          <p:cNvPr id="7" name="Curved Left Arrow 6"/>
          <p:cNvSpPr/>
          <p:nvPr/>
        </p:nvSpPr>
        <p:spPr>
          <a:xfrm rot="460744" flipH="1">
            <a:off x="271265" y="1786423"/>
            <a:ext cx="1898984" cy="3442909"/>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4"/>
          <a:stretch>
            <a:fillRect/>
          </a:stretch>
        </p:blipFill>
        <p:spPr>
          <a:xfrm>
            <a:off x="2767014" y="320778"/>
            <a:ext cx="5040519" cy="3906402"/>
          </a:xfrm>
          <a:prstGeom prst="rect">
            <a:avLst/>
          </a:prstGeom>
        </p:spPr>
      </p:pic>
    </p:spTree>
    <p:extLst>
      <p:ext uri="{BB962C8B-B14F-4D97-AF65-F5344CB8AC3E}">
        <p14:creationId xmlns:p14="http://schemas.microsoft.com/office/powerpoint/2010/main" val="15802440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3256" y="723900"/>
            <a:ext cx="5588000" cy="1803400"/>
          </a:xfrm>
          <a:prstGeom prst="rect">
            <a:avLst/>
          </a:prstGeom>
        </p:spPr>
      </p:pic>
      <p:pic>
        <p:nvPicPr>
          <p:cNvPr id="5" name="Picture 4"/>
          <p:cNvPicPr>
            <a:picLocks noChangeAspect="1"/>
          </p:cNvPicPr>
          <p:nvPr/>
        </p:nvPicPr>
        <p:blipFill>
          <a:blip r:embed="rId3"/>
          <a:stretch>
            <a:fillRect/>
          </a:stretch>
        </p:blipFill>
        <p:spPr>
          <a:xfrm>
            <a:off x="553256" y="2857499"/>
            <a:ext cx="8026960" cy="1284891"/>
          </a:xfrm>
          <a:prstGeom prst="rect">
            <a:avLst/>
          </a:prstGeom>
        </p:spPr>
      </p:pic>
      <p:pic>
        <p:nvPicPr>
          <p:cNvPr id="7" name="Picture 6"/>
          <p:cNvPicPr>
            <a:picLocks noChangeAspect="1"/>
          </p:cNvPicPr>
          <p:nvPr/>
        </p:nvPicPr>
        <p:blipFill>
          <a:blip r:embed="rId4"/>
          <a:stretch>
            <a:fillRect/>
          </a:stretch>
        </p:blipFill>
        <p:spPr>
          <a:xfrm>
            <a:off x="553256" y="4016123"/>
            <a:ext cx="7802903" cy="623652"/>
          </a:xfrm>
          <a:prstGeom prst="rect">
            <a:avLst/>
          </a:prstGeom>
        </p:spPr>
      </p:pic>
      <p:pic>
        <p:nvPicPr>
          <p:cNvPr id="8" name="Picture 7"/>
          <p:cNvPicPr>
            <a:picLocks noChangeAspect="1"/>
          </p:cNvPicPr>
          <p:nvPr/>
        </p:nvPicPr>
        <p:blipFill>
          <a:blip r:embed="rId5"/>
          <a:stretch>
            <a:fillRect/>
          </a:stretch>
        </p:blipFill>
        <p:spPr>
          <a:xfrm>
            <a:off x="553256" y="4723103"/>
            <a:ext cx="7487276" cy="440428"/>
          </a:xfrm>
          <a:prstGeom prst="rect">
            <a:avLst/>
          </a:prstGeom>
        </p:spPr>
      </p:pic>
      <p:pic>
        <p:nvPicPr>
          <p:cNvPr id="9" name="Picture 8"/>
          <p:cNvPicPr>
            <a:picLocks noChangeAspect="1"/>
          </p:cNvPicPr>
          <p:nvPr/>
        </p:nvPicPr>
        <p:blipFill>
          <a:blip r:embed="rId6"/>
          <a:stretch>
            <a:fillRect/>
          </a:stretch>
        </p:blipFill>
        <p:spPr>
          <a:xfrm>
            <a:off x="553255" y="5315205"/>
            <a:ext cx="7719423" cy="1023474"/>
          </a:xfrm>
          <a:prstGeom prst="rect">
            <a:avLst/>
          </a:prstGeom>
        </p:spPr>
      </p:pic>
      <p:sp>
        <p:nvSpPr>
          <p:cNvPr id="14" name="Frame 13"/>
          <p:cNvSpPr/>
          <p:nvPr/>
        </p:nvSpPr>
        <p:spPr>
          <a:xfrm>
            <a:off x="4743864" y="3305011"/>
            <a:ext cx="2187950" cy="1346566"/>
          </a:xfrm>
          <a:prstGeom prst="frame">
            <a:avLst/>
          </a:prstGeom>
          <a:ln w="3175" cmpd="sng">
            <a:solidFill>
              <a:srgbClr val="4F81BD"/>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1448084" y="5108179"/>
            <a:ext cx="3295779" cy="1479773"/>
          </a:xfrm>
          <a:prstGeom prst="frame">
            <a:avLst/>
          </a:prstGeom>
          <a:ln w="3175" cmpd="sng">
            <a:solidFill>
              <a:srgbClr val="4F81BD"/>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5359176" y="4992113"/>
            <a:ext cx="2681356" cy="1429658"/>
          </a:xfrm>
          <a:prstGeom prst="frame">
            <a:avLst/>
          </a:prstGeom>
          <a:ln w="3175" cmpd="sng">
            <a:solidFill>
              <a:srgbClr val="4F81BD"/>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999408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193"/>
          <a:stretch/>
        </p:blipFill>
        <p:spPr>
          <a:xfrm>
            <a:off x="524467" y="2328826"/>
            <a:ext cx="7938518" cy="4121834"/>
          </a:xfrm>
          <a:prstGeom prst="rect">
            <a:avLst/>
          </a:prstGeom>
        </p:spPr>
      </p:pic>
      <p:pic>
        <p:nvPicPr>
          <p:cNvPr id="5" name="Picture 4"/>
          <p:cNvPicPr>
            <a:picLocks noChangeAspect="1"/>
          </p:cNvPicPr>
          <p:nvPr/>
        </p:nvPicPr>
        <p:blipFill>
          <a:blip r:embed="rId3"/>
          <a:stretch>
            <a:fillRect/>
          </a:stretch>
        </p:blipFill>
        <p:spPr>
          <a:xfrm>
            <a:off x="616689" y="639726"/>
            <a:ext cx="5880100" cy="1689100"/>
          </a:xfrm>
          <a:prstGeom prst="rect">
            <a:avLst/>
          </a:prstGeom>
        </p:spPr>
      </p:pic>
    </p:spTree>
    <p:extLst>
      <p:ext uri="{BB962C8B-B14F-4D97-AF65-F5344CB8AC3E}">
        <p14:creationId xmlns:p14="http://schemas.microsoft.com/office/powerpoint/2010/main" val="34371973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78" r="-1317"/>
          <a:stretch/>
        </p:blipFill>
        <p:spPr>
          <a:xfrm>
            <a:off x="635001" y="636169"/>
            <a:ext cx="2882900" cy="3508375"/>
          </a:xfrm>
        </p:spPr>
      </p:pic>
      <p:sp>
        <p:nvSpPr>
          <p:cNvPr id="5" name="TextBox 4"/>
          <p:cNvSpPr txBox="1"/>
          <p:nvPr/>
        </p:nvSpPr>
        <p:spPr>
          <a:xfrm>
            <a:off x="635001" y="4432300"/>
            <a:ext cx="2882900" cy="523220"/>
          </a:xfrm>
          <a:prstGeom prst="rect">
            <a:avLst/>
          </a:prstGeom>
          <a:noFill/>
        </p:spPr>
        <p:txBody>
          <a:bodyPr wrap="square" rtlCol="0">
            <a:spAutoFit/>
          </a:bodyPr>
          <a:lstStyle/>
          <a:p>
            <a:r>
              <a:rPr lang="en-US" sz="2800" b="1" dirty="0" smtClean="0"/>
              <a:t>Dr. </a:t>
            </a:r>
            <a:r>
              <a:rPr lang="en-US" sz="2800" b="1" dirty="0" err="1" smtClean="0"/>
              <a:t>Henrik</a:t>
            </a:r>
            <a:r>
              <a:rPr lang="en-US" sz="2800" b="1" dirty="0" smtClean="0"/>
              <a:t> </a:t>
            </a:r>
            <a:r>
              <a:rPr lang="en-US" sz="2800" b="1" dirty="0" err="1" smtClean="0"/>
              <a:t>Kehlet</a:t>
            </a:r>
            <a:endParaRPr lang="en-US" sz="2800" b="1" dirty="0"/>
          </a:p>
        </p:txBody>
      </p:sp>
      <p:pic>
        <p:nvPicPr>
          <p:cNvPr id="9" name="Picture 8"/>
          <p:cNvPicPr>
            <a:picLocks noChangeAspect="1"/>
          </p:cNvPicPr>
          <p:nvPr/>
        </p:nvPicPr>
        <p:blipFill>
          <a:blip r:embed="rId3"/>
          <a:stretch>
            <a:fillRect/>
          </a:stretch>
        </p:blipFill>
        <p:spPr>
          <a:xfrm>
            <a:off x="3784600" y="721142"/>
            <a:ext cx="4559300" cy="1580315"/>
          </a:xfrm>
          <a:prstGeom prst="rect">
            <a:avLst/>
          </a:prstGeom>
        </p:spPr>
      </p:pic>
      <p:pic>
        <p:nvPicPr>
          <p:cNvPr id="18" name="Picture 17"/>
          <p:cNvPicPr>
            <a:picLocks noChangeAspect="1"/>
          </p:cNvPicPr>
          <p:nvPr/>
        </p:nvPicPr>
        <p:blipFill rotWithShape="1">
          <a:blip r:embed="rId4"/>
          <a:srcRect t="4233"/>
          <a:stretch/>
        </p:blipFill>
        <p:spPr>
          <a:xfrm>
            <a:off x="3784600" y="2400300"/>
            <a:ext cx="4457700" cy="2298700"/>
          </a:xfrm>
          <a:prstGeom prst="rect">
            <a:avLst/>
          </a:prstGeom>
        </p:spPr>
      </p:pic>
      <p:pic>
        <p:nvPicPr>
          <p:cNvPr id="20" name="Picture 19"/>
          <p:cNvPicPr>
            <a:picLocks noChangeAspect="1"/>
          </p:cNvPicPr>
          <p:nvPr/>
        </p:nvPicPr>
        <p:blipFill>
          <a:blip r:embed="rId5"/>
          <a:stretch>
            <a:fillRect/>
          </a:stretch>
        </p:blipFill>
        <p:spPr>
          <a:xfrm>
            <a:off x="3784600" y="4866619"/>
            <a:ext cx="4038600" cy="1486065"/>
          </a:xfrm>
          <a:prstGeom prst="rect">
            <a:avLst/>
          </a:prstGeom>
        </p:spPr>
      </p:pic>
    </p:spTree>
    <p:extLst>
      <p:ext uri="{BB962C8B-B14F-4D97-AF65-F5344CB8AC3E}">
        <p14:creationId xmlns:p14="http://schemas.microsoft.com/office/powerpoint/2010/main" val="23089302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4098" y="426986"/>
            <a:ext cx="2749466" cy="1236337"/>
          </a:xfrm>
          <a:prstGeom prst="rect">
            <a:avLst/>
          </a:prstGeom>
        </p:spPr>
      </p:pic>
      <p:pic>
        <p:nvPicPr>
          <p:cNvPr id="7" name="Picture 6"/>
          <p:cNvPicPr>
            <a:picLocks noChangeAspect="1"/>
          </p:cNvPicPr>
          <p:nvPr/>
        </p:nvPicPr>
        <p:blipFill>
          <a:blip r:embed="rId4"/>
          <a:stretch>
            <a:fillRect/>
          </a:stretch>
        </p:blipFill>
        <p:spPr>
          <a:xfrm>
            <a:off x="3052294" y="440216"/>
            <a:ext cx="1795700" cy="701178"/>
          </a:xfrm>
          <a:prstGeom prst="rect">
            <a:avLst/>
          </a:prstGeom>
        </p:spPr>
      </p:pic>
      <p:pic>
        <p:nvPicPr>
          <p:cNvPr id="8" name="Picture 7"/>
          <p:cNvPicPr>
            <a:picLocks noChangeAspect="1"/>
          </p:cNvPicPr>
          <p:nvPr/>
        </p:nvPicPr>
        <p:blipFill rotWithShape="1">
          <a:blip r:embed="rId5">
            <a:duotone>
              <a:schemeClr val="accent3">
                <a:shade val="45000"/>
                <a:satMod val="135000"/>
              </a:schemeClr>
              <a:prstClr val="white"/>
            </a:duotone>
            <a:alphaModFix amt="24000"/>
          </a:blip>
          <a:srcRect t="7625"/>
          <a:stretch/>
        </p:blipFill>
        <p:spPr>
          <a:xfrm>
            <a:off x="6812528" y="687949"/>
            <a:ext cx="1896730" cy="5821115"/>
          </a:xfrm>
          <a:prstGeom prst="rect">
            <a:avLst/>
          </a:prstGeom>
        </p:spPr>
      </p:pic>
      <p:pic>
        <p:nvPicPr>
          <p:cNvPr id="9" name="Picture 8"/>
          <p:cNvPicPr>
            <a:picLocks noChangeAspect="1"/>
          </p:cNvPicPr>
          <p:nvPr/>
        </p:nvPicPr>
        <p:blipFill>
          <a:blip r:embed="rId6"/>
          <a:stretch>
            <a:fillRect/>
          </a:stretch>
        </p:blipFill>
        <p:spPr>
          <a:xfrm>
            <a:off x="157820" y="1547425"/>
            <a:ext cx="6800218" cy="4961640"/>
          </a:xfrm>
          <a:prstGeom prst="rect">
            <a:avLst/>
          </a:prstGeom>
        </p:spPr>
      </p:pic>
    </p:spTree>
    <p:extLst>
      <p:ext uri="{BB962C8B-B14F-4D97-AF65-F5344CB8AC3E}">
        <p14:creationId xmlns:p14="http://schemas.microsoft.com/office/powerpoint/2010/main" val="23885786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3">
                <a:shade val="45000"/>
                <a:satMod val="135000"/>
              </a:schemeClr>
              <a:prstClr val="white"/>
            </a:duotone>
            <a:alphaModFix amt="24000"/>
          </a:blip>
          <a:srcRect t="7625"/>
          <a:stretch/>
        </p:blipFill>
        <p:spPr>
          <a:xfrm>
            <a:off x="5874796" y="687950"/>
            <a:ext cx="2834462" cy="5821114"/>
          </a:xfrm>
          <a:prstGeom prst="rect">
            <a:avLst/>
          </a:prstGeom>
        </p:spPr>
      </p:pic>
      <p:pic>
        <p:nvPicPr>
          <p:cNvPr id="5" name="Picture 4"/>
          <p:cNvPicPr>
            <a:picLocks noChangeAspect="1"/>
          </p:cNvPicPr>
          <p:nvPr/>
        </p:nvPicPr>
        <p:blipFill>
          <a:blip r:embed="rId4"/>
          <a:stretch>
            <a:fillRect/>
          </a:stretch>
        </p:blipFill>
        <p:spPr>
          <a:xfrm>
            <a:off x="524098" y="426986"/>
            <a:ext cx="2749466" cy="1236337"/>
          </a:xfrm>
          <a:prstGeom prst="rect">
            <a:avLst/>
          </a:prstGeom>
        </p:spPr>
      </p:pic>
      <p:pic>
        <p:nvPicPr>
          <p:cNvPr id="6" name="Picture 5"/>
          <p:cNvPicPr>
            <a:picLocks noChangeAspect="1"/>
          </p:cNvPicPr>
          <p:nvPr/>
        </p:nvPicPr>
        <p:blipFill>
          <a:blip r:embed="rId5"/>
          <a:stretch>
            <a:fillRect/>
          </a:stretch>
        </p:blipFill>
        <p:spPr>
          <a:xfrm>
            <a:off x="3674020" y="1045155"/>
            <a:ext cx="1795700" cy="701178"/>
          </a:xfrm>
          <a:prstGeom prst="rect">
            <a:avLst/>
          </a:prstGeom>
        </p:spPr>
      </p:pic>
      <p:pic>
        <p:nvPicPr>
          <p:cNvPr id="8" name="Picture 7"/>
          <p:cNvPicPr>
            <a:picLocks noChangeAspect="1"/>
          </p:cNvPicPr>
          <p:nvPr/>
        </p:nvPicPr>
        <p:blipFill>
          <a:blip r:embed="rId6"/>
          <a:stretch>
            <a:fillRect/>
          </a:stretch>
        </p:blipFill>
        <p:spPr>
          <a:xfrm>
            <a:off x="524097" y="1663323"/>
            <a:ext cx="2974134" cy="4750720"/>
          </a:xfrm>
          <a:prstGeom prst="rect">
            <a:avLst/>
          </a:prstGeom>
        </p:spPr>
      </p:pic>
      <p:pic>
        <p:nvPicPr>
          <p:cNvPr id="10" name="Picture 9"/>
          <p:cNvPicPr>
            <a:picLocks noChangeAspect="1"/>
          </p:cNvPicPr>
          <p:nvPr/>
        </p:nvPicPr>
        <p:blipFill>
          <a:blip r:embed="rId7"/>
          <a:stretch>
            <a:fillRect/>
          </a:stretch>
        </p:blipFill>
        <p:spPr>
          <a:xfrm>
            <a:off x="3498231" y="1979873"/>
            <a:ext cx="4385782" cy="2743167"/>
          </a:xfrm>
          <a:prstGeom prst="rect">
            <a:avLst/>
          </a:prstGeom>
        </p:spPr>
      </p:pic>
    </p:spTree>
    <p:extLst>
      <p:ext uri="{BB962C8B-B14F-4D97-AF65-F5344CB8AC3E}">
        <p14:creationId xmlns:p14="http://schemas.microsoft.com/office/powerpoint/2010/main" val="18222928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9391" y="1305719"/>
            <a:ext cx="3110476" cy="1270111"/>
          </a:xfrm>
          <a:prstGeom prst="rect">
            <a:avLst/>
          </a:prstGeom>
        </p:spPr>
      </p:pic>
      <p:sp>
        <p:nvSpPr>
          <p:cNvPr id="6" name="Rectangle 5"/>
          <p:cNvSpPr/>
          <p:nvPr/>
        </p:nvSpPr>
        <p:spPr>
          <a:xfrm>
            <a:off x="702652" y="659388"/>
            <a:ext cx="2262158" cy="646331"/>
          </a:xfrm>
          <a:prstGeom prst="rect">
            <a:avLst/>
          </a:prstGeom>
        </p:spPr>
        <p:txBody>
          <a:bodyPr wrap="none">
            <a:spAutoFit/>
          </a:bodyPr>
          <a:lstStyle/>
          <a:p>
            <a:r>
              <a:rPr lang="en-US" b="1" dirty="0" smtClean="0"/>
              <a:t>PVI</a:t>
            </a:r>
          </a:p>
          <a:p>
            <a:r>
              <a:rPr lang="en-US" b="1" dirty="0" err="1" smtClean="0"/>
              <a:t>Pleth</a:t>
            </a:r>
            <a:r>
              <a:rPr lang="en-US" b="1" dirty="0" smtClean="0"/>
              <a:t> Variability Index</a:t>
            </a:r>
            <a:endParaRPr lang="en-US" dirty="0"/>
          </a:p>
        </p:txBody>
      </p:sp>
      <p:pic>
        <p:nvPicPr>
          <p:cNvPr id="7" name="Picture 6"/>
          <p:cNvPicPr>
            <a:picLocks noChangeAspect="1"/>
          </p:cNvPicPr>
          <p:nvPr/>
        </p:nvPicPr>
        <p:blipFill>
          <a:blip r:embed="rId3"/>
          <a:stretch>
            <a:fillRect/>
          </a:stretch>
        </p:blipFill>
        <p:spPr>
          <a:xfrm>
            <a:off x="4415471" y="1214852"/>
            <a:ext cx="4040444" cy="4242466"/>
          </a:xfrm>
          <a:prstGeom prst="rect">
            <a:avLst/>
          </a:prstGeom>
        </p:spPr>
      </p:pic>
      <p:sp>
        <p:nvSpPr>
          <p:cNvPr id="10" name="Rectangle 9"/>
          <p:cNvSpPr/>
          <p:nvPr/>
        </p:nvSpPr>
        <p:spPr>
          <a:xfrm>
            <a:off x="4498558" y="662950"/>
            <a:ext cx="2945976" cy="646331"/>
          </a:xfrm>
          <a:prstGeom prst="rect">
            <a:avLst/>
          </a:prstGeom>
        </p:spPr>
        <p:txBody>
          <a:bodyPr wrap="none">
            <a:spAutoFit/>
          </a:bodyPr>
          <a:lstStyle/>
          <a:p>
            <a:r>
              <a:rPr lang="en-US" b="1" dirty="0" smtClean="0"/>
              <a:t>Esophageal Doppler Monitor</a:t>
            </a:r>
          </a:p>
          <a:p>
            <a:r>
              <a:rPr lang="en-US" b="1" dirty="0" err="1" smtClean="0"/>
              <a:t>CardioQ</a:t>
            </a:r>
            <a:endParaRPr lang="en-US" dirty="0"/>
          </a:p>
        </p:txBody>
      </p:sp>
      <p:pic>
        <p:nvPicPr>
          <p:cNvPr id="12" name="Picture 11"/>
          <p:cNvPicPr>
            <a:picLocks noChangeAspect="1"/>
          </p:cNvPicPr>
          <p:nvPr/>
        </p:nvPicPr>
        <p:blipFill>
          <a:blip r:embed="rId4"/>
          <a:stretch>
            <a:fillRect/>
          </a:stretch>
        </p:blipFill>
        <p:spPr>
          <a:xfrm>
            <a:off x="997828" y="2908194"/>
            <a:ext cx="3112039" cy="2703435"/>
          </a:xfrm>
          <a:prstGeom prst="rect">
            <a:avLst/>
          </a:prstGeom>
        </p:spPr>
      </p:pic>
      <p:sp>
        <p:nvSpPr>
          <p:cNvPr id="13" name="Rectangle 12"/>
          <p:cNvSpPr/>
          <p:nvPr/>
        </p:nvSpPr>
        <p:spPr>
          <a:xfrm>
            <a:off x="999391" y="5611629"/>
            <a:ext cx="3544560" cy="646331"/>
          </a:xfrm>
          <a:prstGeom prst="rect">
            <a:avLst/>
          </a:prstGeom>
        </p:spPr>
        <p:txBody>
          <a:bodyPr wrap="none">
            <a:spAutoFit/>
          </a:bodyPr>
          <a:lstStyle/>
          <a:p>
            <a:r>
              <a:rPr lang="en-US" b="1" dirty="0" err="1" smtClean="0"/>
              <a:t>FloTrac</a:t>
            </a:r>
            <a:r>
              <a:rPr lang="en-US" b="1" dirty="0" smtClean="0"/>
              <a:t> Sensor and </a:t>
            </a:r>
            <a:r>
              <a:rPr lang="en-US" b="1" dirty="0" err="1" smtClean="0"/>
              <a:t>Vigileo</a:t>
            </a:r>
            <a:r>
              <a:rPr lang="en-US" b="1" dirty="0" smtClean="0"/>
              <a:t> Monitor</a:t>
            </a:r>
          </a:p>
          <a:p>
            <a:r>
              <a:rPr lang="en-US" b="1" dirty="0" smtClean="0"/>
              <a:t>Stroke Volume Variance</a:t>
            </a:r>
            <a:endParaRPr lang="en-US" dirty="0"/>
          </a:p>
        </p:txBody>
      </p:sp>
    </p:spTree>
    <p:extLst>
      <p:ext uri="{BB962C8B-B14F-4D97-AF65-F5344CB8AC3E}">
        <p14:creationId xmlns:p14="http://schemas.microsoft.com/office/powerpoint/2010/main" val="34260608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8474" y="1946711"/>
            <a:ext cx="8186610" cy="3123436"/>
          </a:xfrm>
          <a:prstGeom prst="rect">
            <a:avLst/>
          </a:prstGeom>
        </p:spPr>
      </p:pic>
    </p:spTree>
    <p:extLst>
      <p:ext uri="{BB962C8B-B14F-4D97-AF65-F5344CB8AC3E}">
        <p14:creationId xmlns:p14="http://schemas.microsoft.com/office/powerpoint/2010/main" val="30637997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67699595"/>
              </p:ext>
            </p:extLst>
          </p:nvPr>
        </p:nvGraphicFramePr>
        <p:xfrm>
          <a:off x="526954" y="464813"/>
          <a:ext cx="8066447" cy="1607279"/>
        </p:xfrm>
        <a:graphic>
          <a:graphicData uri="http://schemas.openxmlformats.org/drawingml/2006/table">
            <a:tbl>
              <a:tblPr firstRow="1" bandRow="1">
                <a:tableStyleId>{775DCB02-9BB8-47FD-8907-85C794F793BA}</a:tableStyleId>
              </a:tblPr>
              <a:tblGrid>
                <a:gridCol w="8066447"/>
              </a:tblGrid>
              <a:tr h="333674">
                <a:tc>
                  <a:txBody>
                    <a:bodyPr/>
                    <a:lstStyle/>
                    <a:p>
                      <a:r>
                        <a:rPr lang="en-US" dirty="0" smtClean="0"/>
                        <a:t>Pre-Operative</a:t>
                      </a:r>
                    </a:p>
                  </a:txBody>
                  <a:tcPr/>
                </a:tc>
              </a:tr>
              <a:tr h="1241519">
                <a:tc>
                  <a:txBody>
                    <a:bodyPr/>
                    <a:lstStyle/>
                    <a:p>
                      <a:r>
                        <a:rPr lang="en-US" dirty="0" smtClean="0"/>
                        <a:t>Clear Fluids</a:t>
                      </a:r>
                      <a:r>
                        <a:rPr lang="en-US" baseline="0" dirty="0" smtClean="0"/>
                        <a:t> (Gatorade) up to 2 hours before induction of anesthesia</a:t>
                      </a:r>
                    </a:p>
                    <a:p>
                      <a:r>
                        <a:rPr lang="en-US" baseline="0" dirty="0" smtClean="0"/>
                        <a:t>Multimodal Analgesia: </a:t>
                      </a:r>
                      <a:r>
                        <a:rPr lang="en-US" baseline="0" dirty="0" err="1" smtClean="0"/>
                        <a:t>Celecoxib</a:t>
                      </a:r>
                      <a:r>
                        <a:rPr lang="en-US" baseline="0" dirty="0" smtClean="0"/>
                        <a:t> 400mg PO; Gabapentin 600mg PO; Tylenol 975mg PO</a:t>
                      </a:r>
                    </a:p>
                    <a:p>
                      <a:r>
                        <a:rPr lang="en-US" baseline="0" dirty="0" smtClean="0"/>
                        <a:t>IV catheter placed but no IV fluids given in short-stay</a:t>
                      </a:r>
                    </a:p>
                  </a:txBody>
                  <a:tcPr>
                    <a:solidFill>
                      <a:schemeClr val="accent3">
                        <a:lumMod val="20000"/>
                        <a:lumOff val="80000"/>
                        <a:alpha val="4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3977979"/>
              </p:ext>
            </p:extLst>
          </p:nvPr>
        </p:nvGraphicFramePr>
        <p:xfrm>
          <a:off x="526955" y="2168487"/>
          <a:ext cx="8066446" cy="2688211"/>
        </p:xfrm>
        <a:graphic>
          <a:graphicData uri="http://schemas.openxmlformats.org/drawingml/2006/table">
            <a:tbl>
              <a:tblPr firstRow="1" bandRow="1">
                <a:tableStyleId>{284E427A-3D55-4303-BF80-6455036E1DE7}</a:tableStyleId>
              </a:tblPr>
              <a:tblGrid>
                <a:gridCol w="8066446"/>
              </a:tblGrid>
              <a:tr h="348179">
                <a:tc>
                  <a:txBody>
                    <a:bodyPr/>
                    <a:lstStyle/>
                    <a:p>
                      <a:r>
                        <a:rPr lang="en-US" dirty="0" smtClean="0"/>
                        <a:t>Intraoperative</a:t>
                      </a:r>
                      <a:endParaRPr lang="en-US" baseline="0" dirty="0" smtClean="0"/>
                    </a:p>
                  </a:txBody>
                  <a:tcPr/>
                </a:tc>
              </a:tr>
              <a:tr h="2322451">
                <a:tc>
                  <a:txBody>
                    <a:bodyPr/>
                    <a:lstStyle/>
                    <a:p>
                      <a:r>
                        <a:rPr lang="en-US" baseline="0" dirty="0" err="1" smtClean="0"/>
                        <a:t>Duramorph</a:t>
                      </a:r>
                      <a:r>
                        <a:rPr lang="en-US" baseline="0" dirty="0" smtClean="0"/>
                        <a:t> 100mcg spinal pre-induction</a:t>
                      </a:r>
                    </a:p>
                    <a:p>
                      <a:r>
                        <a:rPr lang="en-US" baseline="0" dirty="0" smtClean="0"/>
                        <a:t>SQH given immediately after the spinal</a:t>
                      </a:r>
                    </a:p>
                    <a:p>
                      <a:r>
                        <a:rPr lang="en-US" baseline="0" dirty="0" smtClean="0"/>
                        <a:t>No </a:t>
                      </a:r>
                      <a:r>
                        <a:rPr lang="en-US" baseline="0" dirty="0" err="1" smtClean="0"/>
                        <a:t>intraop</a:t>
                      </a:r>
                      <a:r>
                        <a:rPr lang="en-US" baseline="0" dirty="0" smtClean="0"/>
                        <a:t> </a:t>
                      </a:r>
                      <a:r>
                        <a:rPr lang="en-US" baseline="0" dirty="0" err="1" smtClean="0"/>
                        <a:t>opiods</a:t>
                      </a:r>
                      <a:r>
                        <a:rPr lang="en-US" baseline="0" dirty="0" smtClean="0"/>
                        <a:t> without attending approval</a:t>
                      </a:r>
                    </a:p>
                    <a:p>
                      <a:r>
                        <a:rPr lang="en-US" baseline="0" dirty="0" smtClean="0"/>
                        <a:t>Induction: </a:t>
                      </a:r>
                      <a:r>
                        <a:rPr lang="en-US" baseline="0" dirty="0" err="1" smtClean="0"/>
                        <a:t>Propofol</a:t>
                      </a:r>
                      <a:r>
                        <a:rPr lang="en-US" baseline="0" dirty="0" smtClean="0"/>
                        <a:t>, Ketamine, Mg++ 30mg/kg (over 10 min) </a:t>
                      </a:r>
                      <a:r>
                        <a:rPr lang="en-US" baseline="0" dirty="0" err="1" smtClean="0"/>
                        <a:t>Dexmedetomidine</a:t>
                      </a:r>
                      <a:endParaRPr lang="en-US" baseline="0" dirty="0" smtClean="0"/>
                    </a:p>
                    <a:p>
                      <a:r>
                        <a:rPr lang="en-US" baseline="0" dirty="0" smtClean="0"/>
                        <a:t>IV analgesia: </a:t>
                      </a:r>
                      <a:r>
                        <a:rPr lang="en-US" baseline="0" dirty="0" err="1" smtClean="0"/>
                        <a:t>Lidocaine</a:t>
                      </a:r>
                      <a:r>
                        <a:rPr lang="en-US" baseline="0" dirty="0" smtClean="0"/>
                        <a:t> </a:t>
                      </a:r>
                      <a:r>
                        <a:rPr lang="en-US" baseline="0" dirty="0" err="1" smtClean="0"/>
                        <a:t>gtt</a:t>
                      </a:r>
                      <a:r>
                        <a:rPr lang="en-US" baseline="0" dirty="0" smtClean="0"/>
                        <a:t> (continued into PACU) and Ketamine </a:t>
                      </a:r>
                      <a:r>
                        <a:rPr lang="en-US" baseline="0" dirty="0" err="1" smtClean="0"/>
                        <a:t>gtt</a:t>
                      </a:r>
                      <a:endParaRPr lang="en-US" baseline="0" dirty="0" smtClean="0"/>
                    </a:p>
                    <a:p>
                      <a:r>
                        <a:rPr lang="en-US" baseline="0" dirty="0" smtClean="0"/>
                        <a:t>No Tylenol/Ketorolac</a:t>
                      </a:r>
                    </a:p>
                    <a:p>
                      <a:r>
                        <a:rPr lang="en-US" baseline="0" dirty="0" smtClean="0"/>
                        <a:t>Goal-Directed fluids guided by </a:t>
                      </a:r>
                      <a:r>
                        <a:rPr lang="en-US" baseline="0" dirty="0" err="1" smtClean="0"/>
                        <a:t>Pleth</a:t>
                      </a:r>
                      <a:r>
                        <a:rPr lang="en-US" baseline="0" dirty="0" smtClean="0"/>
                        <a:t> Variability Index</a:t>
                      </a:r>
                    </a:p>
                    <a:p>
                      <a:r>
                        <a:rPr lang="en-US" baseline="0" dirty="0" err="1" smtClean="0"/>
                        <a:t>Vt</a:t>
                      </a:r>
                      <a:r>
                        <a:rPr lang="en-US" baseline="0" dirty="0" smtClean="0"/>
                        <a:t> 6-8mL/kg using 100% FiO2</a:t>
                      </a:r>
                    </a:p>
                  </a:txBody>
                  <a:tcPr>
                    <a:solidFill>
                      <a:schemeClr val="accent2">
                        <a:lumMod val="40000"/>
                        <a:lumOff val="60000"/>
                        <a:alpha val="40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02501486"/>
              </p:ext>
            </p:extLst>
          </p:nvPr>
        </p:nvGraphicFramePr>
        <p:xfrm>
          <a:off x="526954" y="4898914"/>
          <a:ext cx="8066447" cy="1467520"/>
        </p:xfrm>
        <a:graphic>
          <a:graphicData uri="http://schemas.openxmlformats.org/drawingml/2006/table">
            <a:tbl>
              <a:tblPr firstRow="1" bandRow="1">
                <a:tableStyleId>{69C7853C-536D-4A76-A0AE-DD22124D55A5}</a:tableStyleId>
              </a:tblPr>
              <a:tblGrid>
                <a:gridCol w="8066447"/>
              </a:tblGrid>
              <a:tr h="385194">
                <a:tc>
                  <a:txBody>
                    <a:bodyPr/>
                    <a:lstStyle/>
                    <a:p>
                      <a:r>
                        <a:rPr lang="en-US" dirty="0" smtClean="0"/>
                        <a:t>PACU</a:t>
                      </a:r>
                      <a:endParaRPr lang="en-US" dirty="0"/>
                    </a:p>
                  </a:txBody>
                  <a:tcPr/>
                </a:tc>
              </a:tr>
              <a:tr h="1082326">
                <a:tc>
                  <a:txBody>
                    <a:bodyPr/>
                    <a:lstStyle/>
                    <a:p>
                      <a:r>
                        <a:rPr lang="en-US" dirty="0" smtClean="0"/>
                        <a:t>Consider</a:t>
                      </a:r>
                      <a:r>
                        <a:rPr lang="en-US" baseline="0" dirty="0" smtClean="0"/>
                        <a:t> Ketamine for rescue pain; </a:t>
                      </a:r>
                      <a:r>
                        <a:rPr lang="en-US" baseline="0" dirty="0" err="1" smtClean="0"/>
                        <a:t>opiods</a:t>
                      </a:r>
                      <a:r>
                        <a:rPr lang="en-US" baseline="0" dirty="0" smtClean="0"/>
                        <a:t> ok for breakthrough pain</a:t>
                      </a:r>
                    </a:p>
                    <a:p>
                      <a:r>
                        <a:rPr lang="en-US" baseline="0" dirty="0" err="1" smtClean="0"/>
                        <a:t>Lidocaine</a:t>
                      </a:r>
                      <a:r>
                        <a:rPr lang="en-US" baseline="0" dirty="0" smtClean="0"/>
                        <a:t> </a:t>
                      </a:r>
                      <a:r>
                        <a:rPr lang="en-US" baseline="0" dirty="0" err="1" smtClean="0"/>
                        <a:t>gtt</a:t>
                      </a:r>
                      <a:r>
                        <a:rPr lang="en-US" baseline="0" dirty="0" smtClean="0"/>
                        <a:t> for all patients – 1mg/kg/</a:t>
                      </a:r>
                      <a:r>
                        <a:rPr lang="en-US" baseline="0" dirty="0" err="1" smtClean="0"/>
                        <a:t>hr</a:t>
                      </a:r>
                      <a:endParaRPr lang="en-US" baseline="0" dirty="0" smtClean="0"/>
                    </a:p>
                    <a:p>
                      <a:r>
                        <a:rPr lang="en-US" baseline="0" dirty="0" err="1" smtClean="0"/>
                        <a:t>Enoxaprin</a:t>
                      </a:r>
                      <a:r>
                        <a:rPr lang="en-US" baseline="0" dirty="0" smtClean="0"/>
                        <a:t> in the AM of POD1</a:t>
                      </a:r>
                      <a:endParaRPr lang="en-US" dirty="0"/>
                    </a:p>
                  </a:txBody>
                  <a:tcPr>
                    <a:solidFill>
                      <a:schemeClr val="accent3">
                        <a:lumMod val="20000"/>
                        <a:lumOff val="80000"/>
                        <a:alpha val="40000"/>
                      </a:schemeClr>
                    </a:solidFill>
                  </a:tcPr>
                </a:tc>
              </a:tr>
            </a:tbl>
          </a:graphicData>
        </a:graphic>
      </p:graphicFrame>
      <p:pic>
        <p:nvPicPr>
          <p:cNvPr id="5" name="Picture 4"/>
          <p:cNvPicPr>
            <a:picLocks noChangeAspect="1"/>
          </p:cNvPicPr>
          <p:nvPr/>
        </p:nvPicPr>
        <p:blipFill>
          <a:blip r:embed="rId3"/>
          <a:stretch>
            <a:fillRect/>
          </a:stretch>
        </p:blipFill>
        <p:spPr>
          <a:xfrm>
            <a:off x="6395778" y="1553647"/>
            <a:ext cx="2197623" cy="1648217"/>
          </a:xfrm>
          <a:prstGeom prst="rect">
            <a:avLst/>
          </a:prstGeom>
        </p:spPr>
      </p:pic>
    </p:spTree>
    <p:extLst>
      <p:ext uri="{BB962C8B-B14F-4D97-AF65-F5344CB8AC3E}">
        <p14:creationId xmlns:p14="http://schemas.microsoft.com/office/powerpoint/2010/main" val="30656809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19000"/>
          </a:blip>
          <a:stretch>
            <a:fillRect/>
          </a:stretch>
        </p:blipFill>
        <p:spPr>
          <a:xfrm>
            <a:off x="471582" y="381721"/>
            <a:ext cx="8115045" cy="4559485"/>
          </a:xfrm>
          <a:prstGeom prst="rect">
            <a:avLst/>
          </a:prstGeom>
        </p:spPr>
      </p:pic>
      <p:pic>
        <p:nvPicPr>
          <p:cNvPr id="6" name="Picture 5"/>
          <p:cNvPicPr>
            <a:picLocks noChangeAspect="1"/>
          </p:cNvPicPr>
          <p:nvPr/>
        </p:nvPicPr>
        <p:blipFill>
          <a:blip r:embed="rId3"/>
          <a:stretch>
            <a:fillRect/>
          </a:stretch>
        </p:blipFill>
        <p:spPr>
          <a:xfrm>
            <a:off x="5091110" y="290593"/>
            <a:ext cx="2796308" cy="1398154"/>
          </a:xfrm>
          <a:prstGeom prst="rect">
            <a:avLst/>
          </a:prstGeom>
        </p:spPr>
      </p:pic>
      <p:pic>
        <p:nvPicPr>
          <p:cNvPr id="7" name="Picture 6"/>
          <p:cNvPicPr>
            <a:picLocks noChangeAspect="1"/>
          </p:cNvPicPr>
          <p:nvPr/>
        </p:nvPicPr>
        <p:blipFill rotWithShape="1">
          <a:blip r:embed="rId4"/>
          <a:srcRect r="31282"/>
          <a:stretch/>
        </p:blipFill>
        <p:spPr>
          <a:xfrm>
            <a:off x="471581" y="1844423"/>
            <a:ext cx="6938791" cy="4595482"/>
          </a:xfrm>
          <a:prstGeom prst="rect">
            <a:avLst/>
          </a:prstGeom>
        </p:spPr>
      </p:pic>
    </p:spTree>
    <p:extLst>
      <p:ext uri="{BB962C8B-B14F-4D97-AF65-F5344CB8AC3E}">
        <p14:creationId xmlns:p14="http://schemas.microsoft.com/office/powerpoint/2010/main" val="30457035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23000"/>
          </a:blip>
          <a:srcRect t="19267" b="8276"/>
          <a:stretch/>
        </p:blipFill>
        <p:spPr>
          <a:xfrm>
            <a:off x="418814" y="332363"/>
            <a:ext cx="8281561" cy="4546283"/>
          </a:xfrm>
          <a:prstGeom prst="rect">
            <a:avLst/>
          </a:prstGeom>
        </p:spPr>
      </p:pic>
      <p:sp>
        <p:nvSpPr>
          <p:cNvPr id="3" name="Content Placeholder 2"/>
          <p:cNvSpPr>
            <a:spLocks noGrp="1"/>
          </p:cNvSpPr>
          <p:nvPr>
            <p:ph idx="1"/>
          </p:nvPr>
        </p:nvSpPr>
        <p:spPr>
          <a:xfrm>
            <a:off x="418814" y="1911099"/>
            <a:ext cx="8191013" cy="4489837"/>
          </a:xfrm>
        </p:spPr>
        <p:txBody>
          <a:bodyPr>
            <a:normAutofit fontScale="85000" lnSpcReduction="20000"/>
          </a:bodyPr>
          <a:lstStyle/>
          <a:p>
            <a:r>
              <a:rPr lang="en-US" dirty="0">
                <a:solidFill>
                  <a:schemeClr val="tx1"/>
                </a:solidFill>
                <a:latin typeface="Arial"/>
                <a:cs typeface="Arial"/>
              </a:rPr>
              <a:t>Patient education is important with the ERAS program, so we educate our patients about their care and what they’ll be going through,” said Dr. </a:t>
            </a:r>
            <a:r>
              <a:rPr lang="en-US" dirty="0" err="1">
                <a:solidFill>
                  <a:schemeClr val="tx1"/>
                </a:solidFill>
                <a:latin typeface="Arial"/>
                <a:cs typeface="Arial"/>
              </a:rPr>
              <a:t>Gan</a:t>
            </a:r>
            <a:r>
              <a:rPr lang="en-US" dirty="0">
                <a:solidFill>
                  <a:schemeClr val="tx1"/>
                </a:solidFill>
                <a:latin typeface="Arial"/>
                <a:cs typeface="Arial"/>
              </a:rPr>
              <a:t>, whose group presented its findings at the 2013 annual meeting of the International Anesthesia Research </a:t>
            </a:r>
            <a:r>
              <a:rPr lang="en-US" dirty="0" smtClean="0">
                <a:solidFill>
                  <a:schemeClr val="tx1"/>
                </a:solidFill>
                <a:latin typeface="Arial"/>
                <a:cs typeface="Arial"/>
              </a:rPr>
              <a:t>Society and </a:t>
            </a:r>
            <a:r>
              <a:rPr lang="en-US" dirty="0">
                <a:solidFill>
                  <a:schemeClr val="tx1"/>
                </a:solidFill>
                <a:latin typeface="Arial"/>
                <a:cs typeface="Arial"/>
              </a:rPr>
              <a:t>the 2013 annual meeting of the American Society of Anesthesiologists </a:t>
            </a:r>
            <a:endParaRPr lang="en-US" dirty="0" smtClean="0">
              <a:solidFill>
                <a:schemeClr val="tx1"/>
              </a:solidFill>
              <a:latin typeface="Arial"/>
              <a:cs typeface="Arial"/>
            </a:endParaRPr>
          </a:p>
          <a:p>
            <a:r>
              <a:rPr lang="en-US" b="1" u="sng" dirty="0" smtClean="0">
                <a:solidFill>
                  <a:schemeClr val="tx1"/>
                </a:solidFill>
                <a:latin typeface="Arial"/>
                <a:cs typeface="Arial"/>
              </a:rPr>
              <a:t>“</a:t>
            </a:r>
            <a:r>
              <a:rPr lang="en-US" b="1" u="sng" dirty="0">
                <a:solidFill>
                  <a:schemeClr val="tx1"/>
                </a:solidFill>
                <a:latin typeface="Arial"/>
                <a:cs typeface="Arial"/>
              </a:rPr>
              <a:t>Preoperatively, instead of starving them for six to eight hours, we actually give them a carbohydrate drink up to two hours before surgery. We use an epidural for every case, whether the procedure is open or laparoscopic, plus multimodal analgesia with IV acetaminophen and </a:t>
            </a:r>
            <a:r>
              <a:rPr lang="en-US" b="1" u="sng" dirty="0" smtClean="0">
                <a:solidFill>
                  <a:schemeClr val="tx1"/>
                </a:solidFill>
                <a:latin typeface="Arial"/>
                <a:cs typeface="Arial"/>
              </a:rPr>
              <a:t>NSAIDs</a:t>
            </a:r>
            <a:endParaRPr lang="en-US" dirty="0">
              <a:solidFill>
                <a:schemeClr val="tx1"/>
              </a:solidFill>
              <a:latin typeface="Arial"/>
              <a:cs typeface="Arial"/>
            </a:endParaRPr>
          </a:p>
          <a:p>
            <a:r>
              <a:rPr lang="en-US" dirty="0">
                <a:solidFill>
                  <a:schemeClr val="tx1"/>
                </a:solidFill>
                <a:latin typeface="Arial"/>
                <a:cs typeface="Arial"/>
              </a:rPr>
              <a:t>As part of the program, </a:t>
            </a:r>
            <a:r>
              <a:rPr lang="en-US" b="1" u="sng" dirty="0">
                <a:solidFill>
                  <a:schemeClr val="tx1"/>
                </a:solidFill>
                <a:latin typeface="Arial"/>
                <a:cs typeface="Arial"/>
              </a:rPr>
              <a:t>patients undergo esophageal Doppler monitoring (Cardio Q, </a:t>
            </a:r>
            <a:r>
              <a:rPr lang="en-US" b="1" u="sng" dirty="0" err="1">
                <a:solidFill>
                  <a:schemeClr val="tx1"/>
                </a:solidFill>
                <a:latin typeface="Arial"/>
                <a:cs typeface="Arial"/>
              </a:rPr>
              <a:t>Deltex</a:t>
            </a:r>
            <a:r>
              <a:rPr lang="en-US" b="1" u="sng" dirty="0">
                <a:solidFill>
                  <a:schemeClr val="tx1"/>
                </a:solidFill>
                <a:latin typeface="Arial"/>
                <a:cs typeface="Arial"/>
              </a:rPr>
              <a:t>) to track their fluid </a:t>
            </a:r>
            <a:r>
              <a:rPr lang="en-US" b="1" u="sng" dirty="0" smtClean="0">
                <a:solidFill>
                  <a:schemeClr val="tx1"/>
                </a:solidFill>
                <a:latin typeface="Arial"/>
                <a:cs typeface="Arial"/>
              </a:rPr>
              <a:t>management</a:t>
            </a:r>
            <a:endParaRPr lang="en-US" b="1" u="sng" dirty="0">
              <a:solidFill>
                <a:schemeClr val="tx1"/>
              </a:solidFill>
              <a:latin typeface="Arial"/>
              <a:cs typeface="Arial"/>
            </a:endParaRPr>
          </a:p>
          <a:p>
            <a:r>
              <a:rPr lang="en-US" dirty="0">
                <a:solidFill>
                  <a:schemeClr val="tx1"/>
                </a:solidFill>
                <a:latin typeface="Arial"/>
                <a:cs typeface="Arial"/>
              </a:rPr>
              <a:t>Patients are encouraged to start consuming fluids the night of surgery, and solid food the following day. Early ambulation is also a key component of the ERAS </a:t>
            </a:r>
            <a:r>
              <a:rPr lang="en-US" dirty="0" smtClean="0">
                <a:solidFill>
                  <a:schemeClr val="tx1"/>
                </a:solidFill>
                <a:latin typeface="Arial"/>
                <a:cs typeface="Arial"/>
              </a:rPr>
              <a:t>program</a:t>
            </a:r>
            <a:endParaRPr lang="en-US" dirty="0">
              <a:solidFill>
                <a:schemeClr val="tx1"/>
              </a:solidFill>
              <a:latin typeface="Arial"/>
              <a:cs typeface="Arial"/>
            </a:endParaRPr>
          </a:p>
        </p:txBody>
      </p:sp>
      <p:pic>
        <p:nvPicPr>
          <p:cNvPr id="7" name="Picture 6"/>
          <p:cNvPicPr>
            <a:picLocks noChangeAspect="1"/>
          </p:cNvPicPr>
          <p:nvPr/>
        </p:nvPicPr>
        <p:blipFill>
          <a:blip r:embed="rId3"/>
          <a:stretch>
            <a:fillRect/>
          </a:stretch>
        </p:blipFill>
        <p:spPr>
          <a:xfrm rot="10800000" flipH="1" flipV="1">
            <a:off x="3894572" y="799174"/>
            <a:ext cx="4805803" cy="394811"/>
          </a:xfrm>
          <a:prstGeom prst="rect">
            <a:avLst/>
          </a:prstGeom>
        </p:spPr>
      </p:pic>
    </p:spTree>
    <p:extLst>
      <p:ext uri="{BB962C8B-B14F-4D97-AF65-F5344CB8AC3E}">
        <p14:creationId xmlns:p14="http://schemas.microsoft.com/office/powerpoint/2010/main" val="17426198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4123"/>
          <a:stretch/>
        </p:blipFill>
        <p:spPr>
          <a:xfrm>
            <a:off x="523150" y="668407"/>
            <a:ext cx="6052578" cy="649184"/>
          </a:xfrm>
          <a:prstGeom prst="rect">
            <a:avLst/>
          </a:prstGeom>
        </p:spPr>
      </p:pic>
      <p:pic>
        <p:nvPicPr>
          <p:cNvPr id="5" name="Picture 4"/>
          <p:cNvPicPr>
            <a:picLocks noChangeAspect="1"/>
          </p:cNvPicPr>
          <p:nvPr/>
        </p:nvPicPr>
        <p:blipFill>
          <a:blip r:embed="rId3"/>
          <a:stretch>
            <a:fillRect/>
          </a:stretch>
        </p:blipFill>
        <p:spPr>
          <a:xfrm>
            <a:off x="523149" y="1521662"/>
            <a:ext cx="6712255" cy="4959460"/>
          </a:xfrm>
          <a:prstGeom prst="rect">
            <a:avLst/>
          </a:prstGeom>
        </p:spPr>
      </p:pic>
      <p:pic>
        <p:nvPicPr>
          <p:cNvPr id="6" name="Picture 5"/>
          <p:cNvPicPr>
            <a:picLocks noChangeAspect="1"/>
          </p:cNvPicPr>
          <p:nvPr/>
        </p:nvPicPr>
        <p:blipFill>
          <a:blip r:embed="rId4"/>
          <a:stretch>
            <a:fillRect/>
          </a:stretch>
        </p:blipFill>
        <p:spPr>
          <a:xfrm>
            <a:off x="6594448" y="1070254"/>
            <a:ext cx="1797319" cy="247337"/>
          </a:xfrm>
          <a:prstGeom prst="rect">
            <a:avLst/>
          </a:prstGeom>
        </p:spPr>
      </p:pic>
    </p:spTree>
    <p:extLst>
      <p:ext uri="{BB962C8B-B14F-4D97-AF65-F5344CB8AC3E}">
        <p14:creationId xmlns:p14="http://schemas.microsoft.com/office/powerpoint/2010/main" val="35467549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618" b="-402"/>
          <a:stretch/>
        </p:blipFill>
        <p:spPr>
          <a:xfrm>
            <a:off x="1043490" y="722864"/>
            <a:ext cx="6777317" cy="1346200"/>
          </a:xfrm>
        </p:spPr>
      </p:pic>
      <p:pic>
        <p:nvPicPr>
          <p:cNvPr id="5" name="Picture 4"/>
          <p:cNvPicPr>
            <a:picLocks noChangeAspect="1"/>
          </p:cNvPicPr>
          <p:nvPr/>
        </p:nvPicPr>
        <p:blipFill>
          <a:blip r:embed="rId4"/>
          <a:stretch>
            <a:fillRect/>
          </a:stretch>
        </p:blipFill>
        <p:spPr>
          <a:xfrm>
            <a:off x="4965700" y="2069064"/>
            <a:ext cx="2855107" cy="341809"/>
          </a:xfrm>
          <a:prstGeom prst="rect">
            <a:avLst/>
          </a:prstGeom>
        </p:spPr>
      </p:pic>
      <p:sp>
        <p:nvSpPr>
          <p:cNvPr id="6" name="TextBox 5"/>
          <p:cNvSpPr txBox="1"/>
          <p:nvPr/>
        </p:nvSpPr>
        <p:spPr>
          <a:xfrm>
            <a:off x="952500" y="2410873"/>
            <a:ext cx="7020707" cy="3970318"/>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AutoNum type="arabicPeriod"/>
            </a:pPr>
            <a:r>
              <a:rPr lang="en-US" dirty="0" smtClean="0"/>
              <a:t>Information Provision</a:t>
            </a:r>
          </a:p>
          <a:p>
            <a:pPr lvl="1"/>
            <a:r>
              <a:rPr lang="en-US" i="1" dirty="0" smtClean="0"/>
              <a:t>“…reaching a balance between over- and under-informing patients…be attentive to their individual needs”</a:t>
            </a:r>
          </a:p>
          <a:p>
            <a:pPr marL="342900" indent="-342900">
              <a:buAutoNum type="arabicPeriod"/>
            </a:pPr>
            <a:r>
              <a:rPr lang="en-US" dirty="0" smtClean="0"/>
              <a:t>Inpatient Experiences</a:t>
            </a:r>
          </a:p>
          <a:p>
            <a:pPr lvl="1"/>
            <a:r>
              <a:rPr lang="en-US" i="1" dirty="0" smtClean="0"/>
              <a:t>“the short </a:t>
            </a:r>
            <a:r>
              <a:rPr lang="en-US" i="1" dirty="0" err="1" smtClean="0"/>
              <a:t>LoS</a:t>
            </a:r>
            <a:r>
              <a:rPr lang="en-US" i="1" dirty="0" smtClean="0"/>
              <a:t> [caused] minimal disruption to their lives [and] home was better for recovery…”</a:t>
            </a:r>
          </a:p>
          <a:p>
            <a:pPr marL="342900" indent="-342900">
              <a:buAutoNum type="arabicPeriod"/>
            </a:pPr>
            <a:r>
              <a:rPr lang="en-US" dirty="0" smtClean="0"/>
              <a:t>Home Recovery Experiences</a:t>
            </a:r>
          </a:p>
          <a:p>
            <a:pPr lvl="1"/>
            <a:r>
              <a:rPr lang="en-US" i="1" dirty="0" smtClean="0"/>
              <a:t>“…transfers much of the emphasis of the recovery period to the patients’ home environment…relied heavily on social support…ambiguity of social services in the community and how to access them…did not know who to contact for help”</a:t>
            </a:r>
          </a:p>
          <a:p>
            <a:pPr marL="342900" indent="-342900">
              <a:buAutoNum type="arabicPeriod"/>
            </a:pPr>
            <a:r>
              <a:rPr lang="en-US" dirty="0" smtClean="0"/>
              <a:t>Psychological/Emotional Experiences</a:t>
            </a:r>
          </a:p>
          <a:p>
            <a:pPr lvl="1"/>
            <a:r>
              <a:rPr lang="en-US" i="1" dirty="0" smtClean="0"/>
              <a:t>“ERAS has increased the responsibility on patients for their own care…”</a:t>
            </a:r>
            <a:endParaRPr lang="en-US" i="1" dirty="0"/>
          </a:p>
        </p:txBody>
      </p:sp>
    </p:spTree>
    <p:extLst>
      <p:ext uri="{BB962C8B-B14F-4D97-AF65-F5344CB8AC3E}">
        <p14:creationId xmlns:p14="http://schemas.microsoft.com/office/powerpoint/2010/main" val="4690043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4915" y="2172528"/>
            <a:ext cx="8004895" cy="2308324"/>
          </a:xfrm>
          <a:prstGeom prst="rect">
            <a:avLst/>
          </a:prstGeom>
        </p:spPr>
        <p:txBody>
          <a:bodyPr wrap="square">
            <a:spAutoFit/>
          </a:bodyPr>
          <a:lstStyle/>
          <a:p>
            <a:r>
              <a:rPr lang="en-US" b="1" dirty="0"/>
              <a:t>Results</a:t>
            </a:r>
          </a:p>
          <a:p>
            <a:r>
              <a:rPr lang="en-US" dirty="0"/>
              <a:t>Median age was 74 years, with 20 patients in ASA group III-IV. </a:t>
            </a:r>
            <a:r>
              <a:rPr lang="en-US" dirty="0">
                <a:solidFill>
                  <a:srgbClr val="FF0000"/>
                </a:solidFill>
              </a:rPr>
              <a:t>Normal gastrointestinal function (defecation) occurred within 48 hours </a:t>
            </a:r>
            <a:r>
              <a:rPr lang="en-US" dirty="0"/>
              <a:t>in 57 patients, and the </a:t>
            </a:r>
            <a:r>
              <a:rPr lang="en-US" dirty="0">
                <a:solidFill>
                  <a:srgbClr val="FF0000"/>
                </a:solidFill>
              </a:rPr>
              <a:t>median hospital stay was 2 days</a:t>
            </a:r>
            <a:r>
              <a:rPr lang="en-US" dirty="0"/>
              <a:t>, with 32 patients staying 2 days after surgery. There were no cardiopulmonary complications. The readmission rate was 15%, including two patients with anastomotic dehiscence (one treated conservatively, one with colostomy); other readmissions required only short-term observation.</a:t>
            </a:r>
          </a:p>
        </p:txBody>
      </p:sp>
      <p:pic>
        <p:nvPicPr>
          <p:cNvPr id="7" name="Picture 6"/>
          <p:cNvPicPr>
            <a:picLocks noChangeAspect="1"/>
          </p:cNvPicPr>
          <p:nvPr/>
        </p:nvPicPr>
        <p:blipFill>
          <a:blip r:embed="rId2"/>
          <a:stretch>
            <a:fillRect/>
          </a:stretch>
        </p:blipFill>
        <p:spPr>
          <a:xfrm>
            <a:off x="564915" y="723609"/>
            <a:ext cx="6146800" cy="1409700"/>
          </a:xfrm>
          <a:prstGeom prst="rect">
            <a:avLst/>
          </a:prstGeom>
        </p:spPr>
      </p:pic>
      <p:pic>
        <p:nvPicPr>
          <p:cNvPr id="8" name="Picture 7"/>
          <p:cNvPicPr>
            <a:picLocks noChangeAspect="1"/>
          </p:cNvPicPr>
          <p:nvPr/>
        </p:nvPicPr>
        <p:blipFill>
          <a:blip r:embed="rId3"/>
          <a:stretch>
            <a:fillRect/>
          </a:stretch>
        </p:blipFill>
        <p:spPr>
          <a:xfrm>
            <a:off x="5588001" y="5481861"/>
            <a:ext cx="2981810" cy="887715"/>
          </a:xfrm>
          <a:prstGeom prst="rect">
            <a:avLst/>
          </a:prstGeom>
        </p:spPr>
      </p:pic>
    </p:spTree>
    <p:extLst>
      <p:ext uri="{BB962C8B-B14F-4D97-AF65-F5344CB8AC3E}">
        <p14:creationId xmlns:p14="http://schemas.microsoft.com/office/powerpoint/2010/main" val="26876349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blip>
          <a:srcRect t="3215"/>
          <a:stretch/>
        </p:blipFill>
        <p:spPr>
          <a:xfrm>
            <a:off x="634954" y="394612"/>
            <a:ext cx="7735638" cy="6202565"/>
          </a:xfrm>
          <a:prstGeom prst="rect">
            <a:avLst/>
          </a:prstGeom>
        </p:spPr>
      </p:pic>
    </p:spTree>
    <p:extLst>
      <p:ext uri="{BB962C8B-B14F-4D97-AF65-F5344CB8AC3E}">
        <p14:creationId xmlns:p14="http://schemas.microsoft.com/office/powerpoint/2010/main" val="12985670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7304" y="2718273"/>
            <a:ext cx="8258606" cy="175432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1200" b="1" dirty="0"/>
              <a:t>Table. Adherence to the Early Recovery After Surgery (ERAS) Program Significantly Improved Patient Outcomes						</a:t>
            </a:r>
          </a:p>
          <a:p>
            <a:r>
              <a:rPr lang="en-US" sz="1200" b="1" dirty="0"/>
              <a:t> 	</a:t>
            </a:r>
            <a:r>
              <a:rPr lang="en-US" sz="1200" b="1" dirty="0" smtClean="0"/>
              <a:t>		Non</a:t>
            </a:r>
            <a:r>
              <a:rPr lang="en-US" sz="1200" b="1" dirty="0"/>
              <a:t>-ERAS	</a:t>
            </a:r>
            <a:r>
              <a:rPr lang="en-US" sz="1200" b="1" dirty="0" smtClean="0"/>
              <a:t>		ERAS 	P </a:t>
            </a:r>
            <a:r>
              <a:rPr lang="en-US" sz="1200" b="1" dirty="0"/>
              <a:t>Value	</a:t>
            </a:r>
          </a:p>
          <a:p>
            <a:r>
              <a:rPr lang="en-US" sz="1200" b="1" dirty="0"/>
              <a:t>		</a:t>
            </a:r>
            <a:r>
              <a:rPr lang="en-US" sz="1200" b="1" dirty="0" smtClean="0"/>
              <a:t>		Total </a:t>
            </a:r>
            <a:r>
              <a:rPr lang="en-US" sz="1200" b="1" dirty="0"/>
              <a:t>ERAS	</a:t>
            </a:r>
            <a:r>
              <a:rPr lang="en-US" sz="1200" b="1" dirty="0" smtClean="0"/>
              <a:t>Fully ERAS Partially ERAS  Non</a:t>
            </a:r>
            <a:r>
              <a:rPr lang="en-US" sz="1200" b="1" dirty="0"/>
              <a:t>-ERAS vs. </a:t>
            </a:r>
            <a:r>
              <a:rPr lang="en-US" sz="1200" b="1" dirty="0" smtClean="0"/>
              <a:t>ERAS</a:t>
            </a:r>
            <a:r>
              <a:rPr lang="en-US" sz="1200" b="1" dirty="0"/>
              <a:t>	</a:t>
            </a:r>
          </a:p>
          <a:p>
            <a:r>
              <a:rPr lang="en-US" sz="1200" dirty="0"/>
              <a:t>Length of stay (mean, median)	8.4 (7)	6.0 (5)	5.7 (4.5)	6.3 (5)	</a:t>
            </a:r>
            <a:r>
              <a:rPr lang="en-US" sz="1200" dirty="0" smtClean="0"/>
              <a:t>&lt;</a:t>
            </a:r>
            <a:r>
              <a:rPr lang="en-US" sz="1200" dirty="0"/>
              <a:t>0.001	</a:t>
            </a:r>
          </a:p>
          <a:p>
            <a:r>
              <a:rPr lang="en-US" sz="1200" dirty="0"/>
              <a:t>30-day readmission	</a:t>
            </a:r>
            <a:r>
              <a:rPr lang="en-US" sz="1200" dirty="0" smtClean="0"/>
              <a:t>	20.2</a:t>
            </a:r>
            <a:r>
              <a:rPr lang="en-US" sz="1200" dirty="0"/>
              <a:t>%	8.8%	5.4%	12.7%	0.012	</a:t>
            </a:r>
          </a:p>
          <a:p>
            <a:r>
              <a:rPr lang="en-US" sz="1200" dirty="0"/>
              <a:t>Postoperative crystalloid use (median, L)	10.5	4.6	4.7	3.8	&lt;0.001	</a:t>
            </a:r>
          </a:p>
          <a:p>
            <a:r>
              <a:rPr lang="fi-FI" sz="1200" dirty="0" err="1"/>
              <a:t>Postoperative</a:t>
            </a:r>
            <a:r>
              <a:rPr lang="fi-FI" sz="1200" dirty="0"/>
              <a:t> </a:t>
            </a:r>
            <a:r>
              <a:rPr lang="fi-FI" sz="1200" dirty="0" err="1"/>
              <a:t>colloid</a:t>
            </a:r>
            <a:r>
              <a:rPr lang="fi-FI" sz="1200" dirty="0"/>
              <a:t> </a:t>
            </a:r>
            <a:r>
              <a:rPr lang="fi-FI" sz="1200" dirty="0" err="1"/>
              <a:t>use</a:t>
            </a:r>
            <a:r>
              <a:rPr lang="fi-FI" sz="1200" dirty="0"/>
              <a:t> (median, L)	0	0.25	0.25	0.15	&gt;0.05	</a:t>
            </a:r>
          </a:p>
        </p:txBody>
      </p:sp>
      <p:pic>
        <p:nvPicPr>
          <p:cNvPr id="10" name="Picture 9"/>
          <p:cNvPicPr>
            <a:picLocks noChangeAspect="1"/>
          </p:cNvPicPr>
          <p:nvPr/>
        </p:nvPicPr>
        <p:blipFill>
          <a:blip r:embed="rId2"/>
          <a:stretch>
            <a:fillRect/>
          </a:stretch>
        </p:blipFill>
        <p:spPr>
          <a:xfrm>
            <a:off x="671701" y="503235"/>
            <a:ext cx="1488556" cy="1990944"/>
          </a:xfrm>
          <a:prstGeom prst="rect">
            <a:avLst/>
          </a:prstGeom>
        </p:spPr>
      </p:pic>
      <p:sp>
        <p:nvSpPr>
          <p:cNvPr id="11" name="Rectangle 10"/>
          <p:cNvSpPr/>
          <p:nvPr/>
        </p:nvSpPr>
        <p:spPr>
          <a:xfrm>
            <a:off x="2703701" y="805689"/>
            <a:ext cx="5524160" cy="1538883"/>
          </a:xfrm>
          <a:prstGeom prst="rect">
            <a:avLst/>
          </a:prstGeom>
        </p:spPr>
        <p:txBody>
          <a:bodyPr wrap="square">
            <a:spAutoFit/>
          </a:bodyPr>
          <a:lstStyle/>
          <a:p>
            <a:r>
              <a:rPr lang="en-US" u="sng" dirty="0">
                <a:latin typeface="American Typewriter"/>
                <a:cs typeface="American Typewriter"/>
              </a:rPr>
              <a:t>A Prospective Comparison of a Noninvasive Cardiac Output Monitor Versus Esophageal Doppler Monitor for Goal-Directed Fluid Therapy in Colorectal Surgery </a:t>
            </a:r>
            <a:r>
              <a:rPr lang="en-US" u="sng" dirty="0" smtClean="0">
                <a:latin typeface="American Typewriter"/>
                <a:cs typeface="American Typewriter"/>
              </a:rPr>
              <a:t>Patients</a:t>
            </a:r>
            <a:endParaRPr lang="en-US" u="sng" dirty="0">
              <a:latin typeface="American Typewriter"/>
              <a:cs typeface="American Typewriter"/>
            </a:endParaRPr>
          </a:p>
          <a:p>
            <a:r>
              <a:rPr lang="en-US" sz="1100" dirty="0"/>
              <a:t>Waldron, Nathan H.; Miller, Timothy E.; Thacker, Julie K.</a:t>
            </a:r>
            <a:r>
              <a:rPr lang="en-US" sz="1100" dirty="0" smtClean="0"/>
              <a:t>;</a:t>
            </a:r>
          </a:p>
          <a:p>
            <a:r>
              <a:rPr lang="en-US" sz="1100" dirty="0" smtClean="0"/>
              <a:t>Anesthesia &amp; Analgesia May 2014</a:t>
            </a:r>
            <a:endParaRPr lang="en-US" sz="1100" dirty="0"/>
          </a:p>
        </p:txBody>
      </p:sp>
      <p:sp>
        <p:nvSpPr>
          <p:cNvPr id="12" name="Rectangle 11"/>
          <p:cNvSpPr/>
          <p:nvPr/>
        </p:nvSpPr>
        <p:spPr>
          <a:xfrm>
            <a:off x="541176" y="4924602"/>
            <a:ext cx="8159199" cy="1477328"/>
          </a:xfrm>
          <a:prstGeom prst="rect">
            <a:avLst/>
          </a:prstGeom>
        </p:spPr>
        <p:txBody>
          <a:bodyPr wrap="square">
            <a:spAutoFit/>
          </a:bodyPr>
          <a:lstStyle/>
          <a:p>
            <a:r>
              <a:rPr lang="en-US" dirty="0"/>
              <a:t>Perhaps not surprisingly, </a:t>
            </a:r>
            <a:r>
              <a:rPr lang="en-US" dirty="0">
                <a:solidFill>
                  <a:srgbClr val="FF0000"/>
                </a:solidFill>
              </a:rPr>
              <a:t>mean total hospitalization costs were $3,640 (15.8%) lower for ERAS patients ($19,344) than non-ERAS patients ($22,984</a:t>
            </a:r>
            <a:r>
              <a:rPr lang="en-US" dirty="0"/>
              <a:t>). These differences reached statistical significance with respect to costs for lab tests ($856 vs. $1,172; </a:t>
            </a:r>
            <a:r>
              <a:rPr lang="en-US" i="1" dirty="0"/>
              <a:t>P</a:t>
            </a:r>
            <a:r>
              <a:rPr lang="en-US" dirty="0"/>
              <a:t>=0.011) and chest x-rays ($135 vs. $262; </a:t>
            </a:r>
            <a:r>
              <a:rPr lang="en-US" i="1" dirty="0"/>
              <a:t>P</a:t>
            </a:r>
            <a:r>
              <a:rPr lang="en-US" dirty="0"/>
              <a:t>=0.046), but not overall.</a:t>
            </a:r>
          </a:p>
        </p:txBody>
      </p:sp>
    </p:spTree>
    <p:extLst>
      <p:ext uri="{BB962C8B-B14F-4D97-AF65-F5344CB8AC3E}">
        <p14:creationId xmlns:p14="http://schemas.microsoft.com/office/powerpoint/2010/main" val="15272914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390" y="2366383"/>
            <a:ext cx="7869507" cy="4247317"/>
          </a:xfrm>
          <a:prstGeom prst="rect">
            <a:avLst/>
          </a:prstGeom>
        </p:spPr>
        <p:txBody>
          <a:bodyPr wrap="square">
            <a:spAutoFit/>
          </a:bodyPr>
          <a:lstStyle/>
          <a:p>
            <a:r>
              <a:rPr lang="en-US" sz="1600" u="sng" dirty="0" smtClean="0">
                <a:latin typeface="American Typewriter"/>
                <a:cs typeface="American Typewriter"/>
              </a:rPr>
              <a:t>Reduced Length of Hospital Stay in Colorectal Surgery after Implementation of an Enhanced Recovery Protocol</a:t>
            </a:r>
          </a:p>
          <a:p>
            <a:r>
              <a:rPr lang="en-US" sz="1400" b="1" i="1" dirty="0" smtClean="0"/>
              <a:t>Miller, Timothy et. al </a:t>
            </a:r>
          </a:p>
          <a:p>
            <a:r>
              <a:rPr lang="en-US" sz="1400" b="1" i="1" dirty="0" smtClean="0"/>
              <a:t>ANESTHESIA &amp; ANALGESIA MAY 2014</a:t>
            </a:r>
          </a:p>
          <a:p>
            <a:endParaRPr lang="en-US" sz="1400" dirty="0" smtClean="0"/>
          </a:p>
          <a:p>
            <a:r>
              <a:rPr lang="en-US" sz="1400" dirty="0" smtClean="0"/>
              <a:t>METHODS</a:t>
            </a:r>
            <a:r>
              <a:rPr lang="en-US" sz="1400" dirty="0"/>
              <a:t>: Data were collected from consecutive patients undergoing open or laparoscopic colorectal surgery during 2 time periods, before and after implementation of an ERAS protocol. Data collected included patient demographics, operative, and perioperative surgical and anesthesia data, need for analgesics, complications, inpatient medical costs, and 30-day readmission rates</a:t>
            </a:r>
            <a:r>
              <a:rPr lang="en-US" sz="1400" dirty="0" smtClean="0"/>
              <a:t>.</a:t>
            </a:r>
          </a:p>
          <a:p>
            <a:endParaRPr lang="en-US" sz="1400" dirty="0"/>
          </a:p>
          <a:p>
            <a:r>
              <a:rPr lang="en-US" u="sng" dirty="0"/>
              <a:t>RESULTS:</a:t>
            </a:r>
            <a:r>
              <a:rPr lang="en-US" dirty="0"/>
              <a:t> There were 99 patients in the traditional care group, and 142 in the ERAS group. The median length of stay (LOS) was 5 days in the ERAS group compared with 7 days in the traditional group (P &lt; 0.001). </a:t>
            </a:r>
            <a:r>
              <a:rPr lang="en-US" dirty="0">
                <a:solidFill>
                  <a:srgbClr val="FF0000"/>
                </a:solidFill>
              </a:rPr>
              <a:t>The reduction in LOS was significant for both open procedures (median 6 </a:t>
            </a:r>
            <a:r>
              <a:rPr lang="en-US" dirty="0" err="1">
                <a:solidFill>
                  <a:srgbClr val="FF0000"/>
                </a:solidFill>
              </a:rPr>
              <a:t>vs</a:t>
            </a:r>
            <a:r>
              <a:rPr lang="en-US" dirty="0">
                <a:solidFill>
                  <a:srgbClr val="FF0000"/>
                </a:solidFill>
              </a:rPr>
              <a:t> 7 days, P = 0.01), and laparoscopic procedures (4 </a:t>
            </a:r>
            <a:r>
              <a:rPr lang="en-US" dirty="0" err="1">
                <a:solidFill>
                  <a:srgbClr val="FF0000"/>
                </a:solidFill>
              </a:rPr>
              <a:t>vs</a:t>
            </a:r>
            <a:r>
              <a:rPr lang="en-US" dirty="0">
                <a:solidFill>
                  <a:srgbClr val="FF0000"/>
                </a:solidFill>
              </a:rPr>
              <a:t> 6 days, P &lt; 0.0001)</a:t>
            </a:r>
            <a:r>
              <a:rPr lang="en-US" dirty="0"/>
              <a:t>. </a:t>
            </a:r>
            <a:r>
              <a:rPr lang="en-US" dirty="0">
                <a:solidFill>
                  <a:srgbClr val="FF0000"/>
                </a:solidFill>
              </a:rPr>
              <a:t>ERAS patients had fewer urinary tract infections (13% </a:t>
            </a:r>
            <a:r>
              <a:rPr lang="en-US" dirty="0" err="1">
                <a:solidFill>
                  <a:srgbClr val="FF0000"/>
                </a:solidFill>
              </a:rPr>
              <a:t>vs</a:t>
            </a:r>
            <a:r>
              <a:rPr lang="en-US" dirty="0">
                <a:solidFill>
                  <a:srgbClr val="FF0000"/>
                </a:solidFill>
              </a:rPr>
              <a:t> 24%, P = 0.03). Readmission rates were lower in ERAS patients (9.8% </a:t>
            </a:r>
            <a:r>
              <a:rPr lang="en-US" dirty="0" err="1">
                <a:solidFill>
                  <a:srgbClr val="FF0000"/>
                </a:solidFill>
              </a:rPr>
              <a:t>vs</a:t>
            </a:r>
            <a:r>
              <a:rPr lang="en-US" dirty="0">
                <a:solidFill>
                  <a:srgbClr val="FF0000"/>
                </a:solidFill>
              </a:rPr>
              <a:t> 20.2%, P = 0.02)</a:t>
            </a:r>
            <a:r>
              <a:rPr lang="en-US" dirty="0" smtClean="0">
                <a:solidFill>
                  <a:srgbClr val="FF0000"/>
                </a:solidFill>
              </a:rPr>
              <a:t>.</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612353" y="372664"/>
            <a:ext cx="1469729" cy="1965763"/>
          </a:xfrm>
          <a:prstGeom prst="rect">
            <a:avLst/>
          </a:prstGeom>
        </p:spPr>
      </p:pic>
    </p:spTree>
    <p:extLst>
      <p:ext uri="{BB962C8B-B14F-4D97-AF65-F5344CB8AC3E}">
        <p14:creationId xmlns:p14="http://schemas.microsoft.com/office/powerpoint/2010/main" val="23333035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585" y="1196276"/>
            <a:ext cx="8082435" cy="5284846"/>
          </a:xfrm>
        </p:spPr>
        <p:txBody>
          <a:bodyPr>
            <a:normAutofit fontScale="47500" lnSpcReduction="20000"/>
          </a:bodyPr>
          <a:lstStyle/>
          <a:p>
            <a:r>
              <a:rPr lang="en-US" dirty="0" err="1"/>
              <a:t>Kehlet</a:t>
            </a:r>
            <a:r>
              <a:rPr lang="en-US" dirty="0"/>
              <a:t>, H., &amp; Dahl, J. (2003). </a:t>
            </a:r>
            <a:r>
              <a:rPr lang="en-US" dirty="0" err="1"/>
              <a:t>Anaesthesia</a:t>
            </a:r>
            <a:r>
              <a:rPr lang="en-US" dirty="0"/>
              <a:t>, surgery, and challenges in postoperative recovery. </a:t>
            </a:r>
            <a:r>
              <a:rPr lang="en-US" i="1" dirty="0"/>
              <a:t>Lancet</a:t>
            </a:r>
            <a:r>
              <a:rPr lang="en-US" dirty="0"/>
              <a:t>, </a:t>
            </a:r>
            <a:r>
              <a:rPr lang="en-US" i="1" dirty="0"/>
              <a:t>362</a:t>
            </a:r>
            <a:r>
              <a:rPr lang="en-US" dirty="0"/>
              <a:t>(9399), 1921-1928</a:t>
            </a:r>
            <a:r>
              <a:rPr lang="en-US" dirty="0" smtClean="0"/>
              <a:t>.</a:t>
            </a:r>
          </a:p>
          <a:p>
            <a:r>
              <a:rPr lang="en-US" dirty="0" err="1" smtClean="0"/>
              <a:t>Kehlet</a:t>
            </a:r>
            <a:r>
              <a:rPr lang="en-US" dirty="0" smtClean="0"/>
              <a:t>, H., &amp; Wilmore D.W. (2002). Multimodal strategies to improve surgical outcome. </a:t>
            </a:r>
            <a:r>
              <a:rPr lang="en-US" i="1" dirty="0" smtClean="0"/>
              <a:t>American Journal of Surgery, 183, </a:t>
            </a:r>
            <a:r>
              <a:rPr lang="en-US" dirty="0" smtClean="0"/>
              <a:t>630-641.</a:t>
            </a:r>
          </a:p>
          <a:p>
            <a:r>
              <a:rPr lang="en-US" dirty="0" smtClean="0"/>
              <a:t> </a:t>
            </a:r>
            <a:r>
              <a:rPr lang="en-US" dirty="0"/>
              <a:t>Duke Medicine. (2014, April 24). New approach for surgery patients cuts hospital stays, costs. </a:t>
            </a:r>
            <a:r>
              <a:rPr lang="en-US" dirty="0" err="1"/>
              <a:t>ScienceDaily</a:t>
            </a:r>
            <a:r>
              <a:rPr lang="en-US" dirty="0"/>
              <a:t>. Retrieved May 6, 2014 from </a:t>
            </a:r>
            <a:r>
              <a:rPr lang="en-US" dirty="0">
                <a:hlinkClick r:id="rId2"/>
              </a:rPr>
              <a:t>www.sciencedaily.com/releases/2014/04/140424112742.</a:t>
            </a:r>
            <a:r>
              <a:rPr lang="en-US" dirty="0" smtClean="0">
                <a:hlinkClick r:id="rId2"/>
              </a:rPr>
              <a:t>htm</a:t>
            </a:r>
            <a:endParaRPr lang="en-US" dirty="0" smtClean="0"/>
          </a:p>
          <a:p>
            <a:r>
              <a:rPr lang="en-US" dirty="0" err="1"/>
              <a:t>Spanjersberg</a:t>
            </a:r>
            <a:r>
              <a:rPr lang="en-US" dirty="0"/>
              <a:t> WR, </a:t>
            </a:r>
            <a:r>
              <a:rPr lang="en-US" dirty="0" err="1"/>
              <a:t>Reurings</a:t>
            </a:r>
            <a:r>
              <a:rPr lang="en-US" dirty="0"/>
              <a:t> J, </a:t>
            </a:r>
            <a:r>
              <a:rPr lang="en-US" dirty="0" err="1"/>
              <a:t>Keus</a:t>
            </a:r>
            <a:r>
              <a:rPr lang="en-US" dirty="0"/>
              <a:t> F, van </a:t>
            </a:r>
            <a:r>
              <a:rPr lang="en-US" dirty="0" err="1"/>
              <a:t>Laarhoven</a:t>
            </a:r>
            <a:r>
              <a:rPr lang="en-US" dirty="0"/>
              <a:t> CJHM. Fast track surgery versus conventional </a:t>
            </a:r>
            <a:r>
              <a:rPr lang="en-US" dirty="0" err="1"/>
              <a:t>recov</a:t>
            </a:r>
            <a:r>
              <a:rPr lang="en-US" dirty="0"/>
              <a:t>- </a:t>
            </a:r>
            <a:r>
              <a:rPr lang="en-US" dirty="0" err="1"/>
              <a:t>ery</a:t>
            </a:r>
            <a:r>
              <a:rPr lang="en-US" dirty="0"/>
              <a:t> strategies for colorectal surgery. </a:t>
            </a:r>
            <a:r>
              <a:rPr lang="en-US" i="1" dirty="0"/>
              <a:t>Cochrane Database of Systematic Reviews </a:t>
            </a:r>
            <a:r>
              <a:rPr lang="en-US" dirty="0"/>
              <a:t>2011, Issue 2. Art. No.: CD007635. DOI: 10.1002/14651858.CD007635.pub2. </a:t>
            </a:r>
          </a:p>
          <a:p>
            <a:r>
              <a:rPr lang="en-US" dirty="0" err="1"/>
              <a:t>Haverkamp</a:t>
            </a:r>
            <a:r>
              <a:rPr lang="en-US" dirty="0"/>
              <a:t>, M. P., de </a:t>
            </a:r>
            <a:r>
              <a:rPr lang="en-US" dirty="0" err="1"/>
              <a:t>Roos</a:t>
            </a:r>
            <a:r>
              <a:rPr lang="en-US" dirty="0"/>
              <a:t>, M. A. J., &amp; </a:t>
            </a:r>
            <a:r>
              <a:rPr lang="en-US" dirty="0" err="1"/>
              <a:t>Ong</a:t>
            </a:r>
            <a:r>
              <a:rPr lang="en-US" dirty="0"/>
              <a:t>, K. H. (2012). The ERAS protocol reduces the length of stay after laparoscopic colectomies. </a:t>
            </a:r>
            <a:r>
              <a:rPr lang="en-US" i="1" dirty="0"/>
              <a:t>Surgical endoscopy</a:t>
            </a:r>
            <a:r>
              <a:rPr lang="en-US" dirty="0"/>
              <a:t>, </a:t>
            </a:r>
            <a:r>
              <a:rPr lang="en-US" i="1" dirty="0"/>
              <a:t>26</a:t>
            </a:r>
            <a:r>
              <a:rPr lang="en-US" dirty="0"/>
              <a:t>(2), 361-367</a:t>
            </a:r>
            <a:r>
              <a:rPr lang="en-US" dirty="0" smtClean="0"/>
              <a:t>.</a:t>
            </a:r>
          </a:p>
          <a:p>
            <a:r>
              <a:rPr lang="en-US" dirty="0"/>
              <a:t>De Oliveira </a:t>
            </a:r>
            <a:r>
              <a:rPr lang="en-US" dirty="0" err="1"/>
              <a:t>Jr</a:t>
            </a:r>
            <a:r>
              <a:rPr lang="en-US" dirty="0"/>
              <a:t>, G. S., Castro-</a:t>
            </a:r>
            <a:r>
              <a:rPr lang="en-US" dirty="0" err="1"/>
              <a:t>Alves</a:t>
            </a:r>
            <a:r>
              <a:rPr lang="en-US" dirty="0"/>
              <a:t>, L. J., Khan, J. H., &amp; McCarthy, R. J. (2013). Perioperative systemic magnesium to minimize postoperative pain: a meta-analysis of randomized controlled trials. </a:t>
            </a:r>
            <a:r>
              <a:rPr lang="en-US" i="1" dirty="0"/>
              <a:t>Anesthesiology</a:t>
            </a:r>
            <a:r>
              <a:rPr lang="en-US" dirty="0"/>
              <a:t>, </a:t>
            </a:r>
            <a:r>
              <a:rPr lang="en-US" i="1" dirty="0"/>
              <a:t>119</a:t>
            </a:r>
            <a:r>
              <a:rPr lang="en-US" dirty="0"/>
              <a:t>(1), 178-190</a:t>
            </a:r>
            <a:r>
              <a:rPr lang="en-US" dirty="0" smtClean="0"/>
              <a:t>.</a:t>
            </a:r>
          </a:p>
          <a:p>
            <a:r>
              <a:rPr lang="en-US" dirty="0" err="1"/>
              <a:t>Gravante</a:t>
            </a:r>
            <a:r>
              <a:rPr lang="en-US" dirty="0"/>
              <a:t>, G., &amp; </a:t>
            </a:r>
            <a:r>
              <a:rPr lang="en-US" dirty="0" err="1"/>
              <a:t>Elmussareh</a:t>
            </a:r>
            <a:r>
              <a:rPr lang="en-US" dirty="0"/>
              <a:t>, M. (2012). Enhanced recovery for colorectal surgery: Practical hints, results and future challenges. </a:t>
            </a:r>
            <a:r>
              <a:rPr lang="en-US" i="1" dirty="0"/>
              <a:t>World journal of gastrointestinal surgery</a:t>
            </a:r>
            <a:r>
              <a:rPr lang="en-US" dirty="0"/>
              <a:t>, </a:t>
            </a:r>
            <a:r>
              <a:rPr lang="en-US" i="1" dirty="0"/>
              <a:t>4</a:t>
            </a:r>
            <a:r>
              <a:rPr lang="en-US" dirty="0"/>
              <a:t>(8), 190</a:t>
            </a:r>
            <a:r>
              <a:rPr lang="en-US" dirty="0" smtClean="0"/>
              <a:t>.</a:t>
            </a:r>
          </a:p>
          <a:p>
            <a:r>
              <a:rPr lang="en-US" dirty="0" err="1"/>
              <a:t>Gustafsson</a:t>
            </a:r>
            <a:r>
              <a:rPr lang="en-US" dirty="0"/>
              <a:t>, U. O., Scott, M. J., </a:t>
            </a:r>
            <a:r>
              <a:rPr lang="en-US" dirty="0" err="1"/>
              <a:t>Schwenk</a:t>
            </a:r>
            <a:r>
              <a:rPr lang="en-US" dirty="0"/>
              <a:t>, W., </a:t>
            </a:r>
            <a:r>
              <a:rPr lang="en-US" dirty="0" err="1"/>
              <a:t>Demartines</a:t>
            </a:r>
            <a:r>
              <a:rPr lang="en-US" dirty="0"/>
              <a:t>, N., </a:t>
            </a:r>
            <a:r>
              <a:rPr lang="en-US" dirty="0" err="1"/>
              <a:t>Roulin</a:t>
            </a:r>
            <a:r>
              <a:rPr lang="en-US" dirty="0"/>
              <a:t>, D., Francis, N., ... &amp; </a:t>
            </a:r>
            <a:r>
              <a:rPr lang="en-US" dirty="0" err="1"/>
              <a:t>Ljungqvist</a:t>
            </a:r>
            <a:r>
              <a:rPr lang="en-US" dirty="0"/>
              <a:t>, O. (2012). Guidelines for perioperative care in elective colonic surgery: Enhanced Recovery After Surgery (ERAS&lt; sup&gt;®&lt;/sup&gt;) Society recommendations. </a:t>
            </a:r>
            <a:r>
              <a:rPr lang="en-US" i="1" dirty="0"/>
              <a:t>Clinical Nutrition</a:t>
            </a:r>
            <a:r>
              <a:rPr lang="en-US" dirty="0"/>
              <a:t>, </a:t>
            </a:r>
            <a:r>
              <a:rPr lang="en-US" i="1" dirty="0"/>
              <a:t>31</a:t>
            </a:r>
            <a:r>
              <a:rPr lang="en-US" dirty="0"/>
              <a:t>(6), 783-800</a:t>
            </a:r>
            <a:r>
              <a:rPr lang="en-US" dirty="0" smtClean="0"/>
              <a:t>.</a:t>
            </a:r>
          </a:p>
          <a:p>
            <a:r>
              <a:rPr lang="en-US" dirty="0" err="1"/>
              <a:t>Basse</a:t>
            </a:r>
            <a:r>
              <a:rPr lang="en-US" dirty="0"/>
              <a:t>, L., </a:t>
            </a:r>
            <a:r>
              <a:rPr lang="en-US" dirty="0" err="1"/>
              <a:t>Jakobsen</a:t>
            </a:r>
            <a:r>
              <a:rPr lang="en-US" dirty="0"/>
              <a:t>, D. H., </a:t>
            </a:r>
            <a:r>
              <a:rPr lang="en-US" dirty="0" err="1"/>
              <a:t>Billesbølle</a:t>
            </a:r>
            <a:r>
              <a:rPr lang="en-US" dirty="0"/>
              <a:t>, P., Werner, M., &amp; </a:t>
            </a:r>
            <a:r>
              <a:rPr lang="en-US" dirty="0" err="1"/>
              <a:t>Kehlet</a:t>
            </a:r>
            <a:r>
              <a:rPr lang="en-US" dirty="0"/>
              <a:t>, H. (2000). A clinical pathway to accelerate recovery after colonic resection. </a:t>
            </a:r>
            <a:r>
              <a:rPr lang="en-US" i="1" dirty="0"/>
              <a:t>Annals of surgery</a:t>
            </a:r>
            <a:r>
              <a:rPr lang="en-US" dirty="0"/>
              <a:t>, </a:t>
            </a:r>
            <a:r>
              <a:rPr lang="en-US" i="1" dirty="0"/>
              <a:t>232</a:t>
            </a:r>
            <a:r>
              <a:rPr lang="en-US" dirty="0"/>
              <a:t>(1), 51</a:t>
            </a:r>
            <a:r>
              <a:rPr lang="en-US" dirty="0" smtClean="0"/>
              <a:t>.</a:t>
            </a:r>
          </a:p>
          <a:p>
            <a:r>
              <a:rPr lang="en-US" dirty="0"/>
              <a:t>McCarthy, G. C., &amp; </a:t>
            </a:r>
            <a:r>
              <a:rPr lang="en-US" dirty="0" err="1"/>
              <a:t>Megalla</a:t>
            </a:r>
            <a:r>
              <a:rPr lang="en-US" dirty="0"/>
              <a:t>, S. A. (2010). Impact of intravenous </a:t>
            </a:r>
            <a:r>
              <a:rPr lang="en-US" dirty="0" err="1"/>
              <a:t>lidocaine</a:t>
            </a:r>
            <a:r>
              <a:rPr lang="en-US" dirty="0"/>
              <a:t> infusion on postoperative analgesia and recovery from surgery. </a:t>
            </a:r>
            <a:r>
              <a:rPr lang="en-US" i="1" dirty="0"/>
              <a:t>Drugs</a:t>
            </a:r>
            <a:r>
              <a:rPr lang="en-US" dirty="0"/>
              <a:t>, </a:t>
            </a:r>
            <a:r>
              <a:rPr lang="en-US" i="1" dirty="0"/>
              <a:t>70</a:t>
            </a:r>
            <a:r>
              <a:rPr lang="en-US" dirty="0"/>
              <a:t>(9), 1149-1163</a:t>
            </a:r>
            <a:r>
              <a:rPr lang="en-US" dirty="0" smtClean="0"/>
              <a:t>.</a:t>
            </a:r>
          </a:p>
          <a:p>
            <a:r>
              <a:rPr lang="en-US" dirty="0"/>
              <a:t>Bernard, H., &amp; Foss, M. (2014). Patient experiences of enhanced recovery after surgery (ERAS). </a:t>
            </a:r>
            <a:r>
              <a:rPr lang="en-US" i="1" dirty="0"/>
              <a:t>British Journal Of Nursing</a:t>
            </a:r>
            <a:r>
              <a:rPr lang="en-US" dirty="0"/>
              <a:t>, </a:t>
            </a:r>
            <a:r>
              <a:rPr lang="en-US" i="1" dirty="0"/>
              <a:t>23</a:t>
            </a:r>
            <a:r>
              <a:rPr lang="en-US" dirty="0"/>
              <a:t>(2), 100-106</a:t>
            </a:r>
            <a:r>
              <a:rPr lang="en-US" dirty="0" smtClean="0"/>
              <a:t>.</a:t>
            </a:r>
          </a:p>
          <a:p>
            <a:r>
              <a:rPr lang="en-US" dirty="0"/>
              <a:t>Jones, N. L., Edmonds, L., </a:t>
            </a:r>
            <a:r>
              <a:rPr lang="en-US" dirty="0" err="1"/>
              <a:t>Ghosh</a:t>
            </a:r>
            <a:r>
              <a:rPr lang="en-US" dirty="0"/>
              <a:t>, S., &amp; Klein, A. A. (2013). A review of enhanced recovery for thoracic </a:t>
            </a:r>
            <a:r>
              <a:rPr lang="en-US" dirty="0" err="1"/>
              <a:t>anaesthesia</a:t>
            </a:r>
            <a:r>
              <a:rPr lang="en-US" dirty="0"/>
              <a:t> and surgery. </a:t>
            </a:r>
            <a:r>
              <a:rPr lang="en-US" i="1" dirty="0" err="1"/>
              <a:t>Anaesthesia</a:t>
            </a:r>
            <a:r>
              <a:rPr lang="en-US" dirty="0"/>
              <a:t>, </a:t>
            </a:r>
            <a:r>
              <a:rPr lang="en-US" i="1" dirty="0"/>
              <a:t>68</a:t>
            </a:r>
            <a:r>
              <a:rPr lang="en-US" dirty="0"/>
              <a:t>(2), 179-189</a:t>
            </a:r>
            <a:r>
              <a:rPr lang="en-US" dirty="0" smtClean="0"/>
              <a:t>.</a:t>
            </a:r>
          </a:p>
          <a:p>
            <a:r>
              <a:rPr lang="en-US" dirty="0" err="1"/>
              <a:t>Melnyk</a:t>
            </a:r>
            <a:r>
              <a:rPr lang="en-US" dirty="0"/>
              <a:t>, M., Casey, R. G., Black, P., &amp; </a:t>
            </a:r>
            <a:r>
              <a:rPr lang="en-US" dirty="0" err="1"/>
              <a:t>Koupparis</a:t>
            </a:r>
            <a:r>
              <a:rPr lang="en-US" dirty="0"/>
              <a:t>, A. J. (2011). Enhanced recovery after surgery (ERAS) protocols: Time to change practice?. </a:t>
            </a:r>
            <a:r>
              <a:rPr lang="en-US" i="1" dirty="0"/>
              <a:t>Canadian Urological Association Journal</a:t>
            </a:r>
            <a:r>
              <a:rPr lang="en-US" dirty="0"/>
              <a:t>, </a:t>
            </a:r>
            <a:r>
              <a:rPr lang="en-US" i="1" dirty="0"/>
              <a:t>5</a:t>
            </a:r>
            <a:r>
              <a:rPr lang="en-US" dirty="0"/>
              <a:t>(5), 342</a:t>
            </a:r>
            <a:r>
              <a:rPr lang="en-US" dirty="0" smtClean="0"/>
              <a:t>.</a:t>
            </a:r>
          </a:p>
          <a:p>
            <a:r>
              <a:rPr lang="en-US" dirty="0" err="1"/>
              <a:t>Willcutts</a:t>
            </a:r>
            <a:r>
              <a:rPr lang="en-US" dirty="0"/>
              <a:t>, K. (2010). NUTRITION ISSUES IN GASTROENTEROLOGY, SERIES# 90 Pre-op NPO and Traditional Post-op Diet Advancement: Time to Move On. </a:t>
            </a:r>
            <a:r>
              <a:rPr lang="en-US" i="1" dirty="0"/>
              <a:t>Practical Gastroenterology</a:t>
            </a:r>
            <a:r>
              <a:rPr lang="en-US" dirty="0"/>
              <a:t>, </a:t>
            </a:r>
            <a:r>
              <a:rPr lang="en-US" i="1" dirty="0"/>
              <a:t>34</a:t>
            </a:r>
            <a:r>
              <a:rPr lang="en-US" dirty="0"/>
              <a:t>(12), 16</a:t>
            </a:r>
            <a:r>
              <a:rPr lang="en-US" dirty="0" smtClean="0"/>
              <a:t>.</a:t>
            </a:r>
          </a:p>
          <a:p>
            <a:r>
              <a:rPr lang="en-US" dirty="0"/>
              <a:t>Lobo, D. N., </a:t>
            </a:r>
            <a:r>
              <a:rPr lang="en-US" dirty="0" err="1"/>
              <a:t>Lewington</a:t>
            </a:r>
            <a:r>
              <a:rPr lang="en-US" dirty="0"/>
              <a:t>, A. J., &amp; Allison, S. P. (2013). Basic concepts of fluid and electrolyte therapy</a:t>
            </a:r>
            <a:r>
              <a:rPr lang="en-US" dirty="0" smtClean="0"/>
              <a:t>.</a:t>
            </a:r>
          </a:p>
          <a:p>
            <a:r>
              <a:rPr lang="en-US" dirty="0"/>
              <a:t>Walter, C. J., Collin, J., </a:t>
            </a:r>
            <a:r>
              <a:rPr lang="en-US" dirty="0" err="1"/>
              <a:t>Dumville</a:t>
            </a:r>
            <a:r>
              <a:rPr lang="en-US" dirty="0"/>
              <a:t>, J. C., Drew, P. J., &amp; Monson, J. R. (2009). Enhanced recovery in colorectal resections: a systematic review and meta‐analysis1. </a:t>
            </a:r>
            <a:r>
              <a:rPr lang="en-US" i="1" dirty="0"/>
              <a:t>Colorectal Disease</a:t>
            </a:r>
            <a:r>
              <a:rPr lang="en-US" dirty="0"/>
              <a:t>, </a:t>
            </a:r>
            <a:r>
              <a:rPr lang="en-US" i="1" dirty="0"/>
              <a:t>11</a:t>
            </a:r>
            <a:r>
              <a:rPr lang="en-US" dirty="0"/>
              <a:t>(4), 344-353</a:t>
            </a:r>
            <a:r>
              <a:rPr lang="en-US" dirty="0" smtClean="0"/>
              <a:t>.</a:t>
            </a:r>
          </a:p>
          <a:p>
            <a:r>
              <a:rPr lang="en-US" dirty="0" err="1"/>
              <a:t>Varadhan</a:t>
            </a:r>
            <a:r>
              <a:rPr lang="en-US" dirty="0"/>
              <a:t>, K. K., Lobo, D. N., &amp; </a:t>
            </a:r>
            <a:r>
              <a:rPr lang="en-US" dirty="0" err="1"/>
              <a:t>Ljungqvist</a:t>
            </a:r>
            <a:r>
              <a:rPr lang="en-US" dirty="0"/>
              <a:t>, O. (2010). Enhanced recovery after surgery: the future of improving surgical care. </a:t>
            </a:r>
            <a:r>
              <a:rPr lang="en-US" i="1" dirty="0"/>
              <a:t>Critical care clinics</a:t>
            </a:r>
            <a:r>
              <a:rPr lang="en-US" dirty="0"/>
              <a:t>, </a:t>
            </a:r>
            <a:r>
              <a:rPr lang="en-US" i="1" dirty="0"/>
              <a:t>26</a:t>
            </a:r>
            <a:r>
              <a:rPr lang="en-US" dirty="0"/>
              <a:t>(3), 527-547.</a:t>
            </a:r>
          </a:p>
        </p:txBody>
      </p:sp>
    </p:spTree>
    <p:extLst>
      <p:ext uri="{BB962C8B-B14F-4D97-AF65-F5344CB8AC3E}">
        <p14:creationId xmlns:p14="http://schemas.microsoft.com/office/powerpoint/2010/main" val="17959994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9144000" cy="6773333"/>
          </a:xfrm>
          <a:prstGeom prst="rect">
            <a:avLst/>
          </a:prstGeom>
        </p:spPr>
      </p:pic>
    </p:spTree>
    <p:extLst>
      <p:ext uri="{BB962C8B-B14F-4D97-AF65-F5344CB8AC3E}">
        <p14:creationId xmlns:p14="http://schemas.microsoft.com/office/powerpoint/2010/main" val="40934455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5661" b="-1297"/>
          <a:stretch/>
        </p:blipFill>
        <p:spPr>
          <a:xfrm>
            <a:off x="1042988" y="762001"/>
            <a:ext cx="6777037" cy="1701800"/>
          </a:xfrm>
        </p:spPr>
      </p:pic>
      <p:pic>
        <p:nvPicPr>
          <p:cNvPr id="7" name="Picture 6"/>
          <p:cNvPicPr>
            <a:picLocks noChangeAspect="1"/>
          </p:cNvPicPr>
          <p:nvPr/>
        </p:nvPicPr>
        <p:blipFill rotWithShape="1">
          <a:blip r:embed="rId4"/>
          <a:srcRect l="33316" t="3617" r="43467" b="3717"/>
          <a:stretch/>
        </p:blipFill>
        <p:spPr>
          <a:xfrm>
            <a:off x="3707375" y="2608485"/>
            <a:ext cx="1167136" cy="3706796"/>
          </a:xfrm>
          <a:prstGeom prst="rect">
            <a:avLst/>
          </a:prstGeom>
        </p:spPr>
      </p:pic>
      <p:pic>
        <p:nvPicPr>
          <p:cNvPr id="8" name="Picture 7"/>
          <p:cNvPicPr>
            <a:picLocks noChangeAspect="1"/>
          </p:cNvPicPr>
          <p:nvPr/>
        </p:nvPicPr>
        <p:blipFill rotWithShape="1">
          <a:blip r:embed="rId5"/>
          <a:srcRect l="3907" t="7049" r="66730" b="4270"/>
          <a:stretch/>
        </p:blipFill>
        <p:spPr>
          <a:xfrm>
            <a:off x="1699215" y="2463801"/>
            <a:ext cx="1664886" cy="4001100"/>
          </a:xfrm>
          <a:prstGeom prst="rect">
            <a:avLst/>
          </a:prstGeom>
        </p:spPr>
      </p:pic>
      <p:pic>
        <p:nvPicPr>
          <p:cNvPr id="9" name="Picture 8"/>
          <p:cNvPicPr>
            <a:picLocks noChangeAspect="1"/>
          </p:cNvPicPr>
          <p:nvPr/>
        </p:nvPicPr>
        <p:blipFill rotWithShape="1">
          <a:blip r:embed="rId6"/>
          <a:srcRect l="56981" t="7523" r="2985" b="9248"/>
          <a:stretch/>
        </p:blipFill>
        <p:spPr>
          <a:xfrm>
            <a:off x="5179169" y="2485941"/>
            <a:ext cx="2314745" cy="3829340"/>
          </a:xfrm>
          <a:prstGeom prst="rect">
            <a:avLst/>
          </a:prstGeom>
        </p:spPr>
      </p:pic>
    </p:spTree>
    <p:extLst>
      <p:ext uri="{BB962C8B-B14F-4D97-AF65-F5344CB8AC3E}">
        <p14:creationId xmlns:p14="http://schemas.microsoft.com/office/powerpoint/2010/main" val="20565129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srcRect t="-39" b="52623"/>
          <a:stretch/>
        </p:blipFill>
        <p:spPr>
          <a:xfrm>
            <a:off x="547688" y="698499"/>
            <a:ext cx="7923212" cy="571501"/>
          </a:xfrm>
          <a:prstGeom prst="rect">
            <a:avLst/>
          </a:prstGeom>
        </p:spPr>
      </p:pic>
      <p:pic>
        <p:nvPicPr>
          <p:cNvPr id="5" name="Picture 4"/>
          <p:cNvPicPr>
            <a:picLocks noChangeAspect="1"/>
          </p:cNvPicPr>
          <p:nvPr/>
        </p:nvPicPr>
        <p:blipFill>
          <a:blip r:embed="rId4"/>
          <a:stretch>
            <a:fillRect/>
          </a:stretch>
        </p:blipFill>
        <p:spPr>
          <a:xfrm>
            <a:off x="5553075" y="1092200"/>
            <a:ext cx="2689225" cy="355600"/>
          </a:xfrm>
          <a:prstGeom prst="rect">
            <a:avLst/>
          </a:prstGeom>
        </p:spPr>
      </p:pic>
      <p:pic>
        <p:nvPicPr>
          <p:cNvPr id="6" name="Picture 5"/>
          <p:cNvPicPr>
            <a:picLocks noChangeAspect="1"/>
          </p:cNvPicPr>
          <p:nvPr/>
        </p:nvPicPr>
        <p:blipFill rotWithShape="1">
          <a:blip r:embed="rId5"/>
          <a:srcRect b="16981"/>
          <a:stretch/>
        </p:blipFill>
        <p:spPr>
          <a:xfrm>
            <a:off x="547688" y="1270000"/>
            <a:ext cx="4752494" cy="1117600"/>
          </a:xfrm>
          <a:prstGeom prst="rect">
            <a:avLst/>
          </a:prstGeom>
        </p:spPr>
      </p:pic>
      <p:pic>
        <p:nvPicPr>
          <p:cNvPr id="7" name="Picture 6"/>
          <p:cNvPicPr>
            <a:picLocks noChangeAspect="1"/>
          </p:cNvPicPr>
          <p:nvPr/>
        </p:nvPicPr>
        <p:blipFill rotWithShape="1">
          <a:blip r:embed="rId6"/>
          <a:srcRect t="3469" b="6325"/>
          <a:stretch/>
        </p:blipFill>
        <p:spPr>
          <a:xfrm>
            <a:off x="547688" y="2540000"/>
            <a:ext cx="5281612" cy="3848100"/>
          </a:xfrm>
          <a:prstGeom prst="rect">
            <a:avLst/>
          </a:prstGeom>
        </p:spPr>
      </p:pic>
      <p:pic>
        <p:nvPicPr>
          <p:cNvPr id="8" name="Picture 7"/>
          <p:cNvPicPr>
            <a:picLocks noChangeAspect="1"/>
          </p:cNvPicPr>
          <p:nvPr/>
        </p:nvPicPr>
        <p:blipFill rotWithShape="1">
          <a:blip r:embed="rId7">
            <a:alphaModFix amt="66000"/>
          </a:blip>
          <a:srcRect l="19950"/>
          <a:stretch/>
        </p:blipFill>
        <p:spPr>
          <a:xfrm>
            <a:off x="5829299" y="3016273"/>
            <a:ext cx="2826795" cy="2712232"/>
          </a:xfrm>
          <a:prstGeom prst="rect">
            <a:avLst/>
          </a:prstGeom>
        </p:spPr>
      </p:pic>
    </p:spTree>
    <p:extLst>
      <p:ext uri="{BB962C8B-B14F-4D97-AF65-F5344CB8AC3E}">
        <p14:creationId xmlns:p14="http://schemas.microsoft.com/office/powerpoint/2010/main" val="3918663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816" r="-1089"/>
          <a:stretch/>
        </p:blipFill>
        <p:spPr>
          <a:xfrm>
            <a:off x="571501" y="812800"/>
            <a:ext cx="8070856" cy="5295900"/>
          </a:xfrm>
        </p:spPr>
      </p:pic>
      <p:pic>
        <p:nvPicPr>
          <p:cNvPr id="9" name="Picture 8"/>
          <p:cNvPicPr>
            <a:picLocks noChangeAspect="1"/>
          </p:cNvPicPr>
          <p:nvPr/>
        </p:nvPicPr>
        <p:blipFill>
          <a:blip r:embed="rId4">
            <a:alphaModFix/>
            <a:extLst>
              <a:ext uri="{BEBA8EAE-BF5A-486C-A8C5-ECC9F3942E4B}">
                <a14:imgProps xmlns:a14="http://schemas.microsoft.com/office/drawing/2010/main">
                  <a14:imgLayer r:embed="rId5">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266700" y="2971800"/>
            <a:ext cx="1211228" cy="1066800"/>
          </a:xfrm>
          <a:prstGeom prst="rect">
            <a:avLst/>
          </a:prstGeom>
        </p:spPr>
      </p:pic>
      <p:pic>
        <p:nvPicPr>
          <p:cNvPr id="10" name="Picture 9"/>
          <p:cNvPicPr>
            <a:picLocks noChangeAspect="1"/>
          </p:cNvPicPr>
          <p:nvPr/>
        </p:nvPicPr>
        <p:blipFill>
          <a:blip r:embed="rId4">
            <a:alphaModFix/>
            <a:extLst>
              <a:ext uri="{BEBA8EAE-BF5A-486C-A8C5-ECC9F3942E4B}">
                <a14:imgProps xmlns:a14="http://schemas.microsoft.com/office/drawing/2010/main">
                  <a14:imgLayer r:embed="rId6">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266700" y="3924300"/>
            <a:ext cx="1211228" cy="1066800"/>
          </a:xfrm>
          <a:prstGeom prst="rect">
            <a:avLst/>
          </a:prstGeom>
        </p:spPr>
      </p:pic>
      <p:pic>
        <p:nvPicPr>
          <p:cNvPr id="11" name="Picture 10"/>
          <p:cNvPicPr>
            <a:picLocks noChangeAspect="1"/>
          </p:cNvPicPr>
          <p:nvPr/>
        </p:nvPicPr>
        <p:blipFill>
          <a:blip r:embed="rId4">
            <a:alphaModFix/>
            <a:extLst>
              <a:ext uri="{BEBA8EAE-BF5A-486C-A8C5-ECC9F3942E4B}">
                <a14:imgProps xmlns:a14="http://schemas.microsoft.com/office/drawing/2010/main">
                  <a14:imgLayer r:embed="rId7">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2108200" y="4610100"/>
            <a:ext cx="1211228" cy="1066800"/>
          </a:xfrm>
          <a:prstGeom prst="rect">
            <a:avLst/>
          </a:prstGeom>
        </p:spPr>
      </p:pic>
      <p:pic>
        <p:nvPicPr>
          <p:cNvPr id="12" name="Picture 11"/>
          <p:cNvPicPr>
            <a:picLocks noChangeAspect="1"/>
          </p:cNvPicPr>
          <p:nvPr/>
        </p:nvPicPr>
        <p:blipFill>
          <a:blip r:embed="rId4">
            <a:alphaModFix/>
            <a:extLst>
              <a:ext uri="{BEBA8EAE-BF5A-486C-A8C5-ECC9F3942E4B}">
                <a14:imgProps xmlns:a14="http://schemas.microsoft.com/office/drawing/2010/main">
                  <a14:imgLayer r:embed="rId8">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4610100" y="4546600"/>
            <a:ext cx="1211228" cy="1066800"/>
          </a:xfrm>
          <a:prstGeom prst="rect">
            <a:avLst/>
          </a:prstGeom>
        </p:spPr>
      </p:pic>
      <p:pic>
        <p:nvPicPr>
          <p:cNvPr id="13" name="Picture 12"/>
          <p:cNvPicPr>
            <a:picLocks noChangeAspect="1"/>
          </p:cNvPicPr>
          <p:nvPr/>
        </p:nvPicPr>
        <p:blipFill>
          <a:blip r:embed="rId4">
            <a:alphaModFix/>
            <a:extLst>
              <a:ext uri="{BEBA8EAE-BF5A-486C-A8C5-ECC9F3942E4B}">
                <a14:imgProps xmlns:a14="http://schemas.microsoft.com/office/drawing/2010/main">
                  <a14:imgLayer r:embed="rId9">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7188200" y="4610100"/>
            <a:ext cx="1211228" cy="1066800"/>
          </a:xfrm>
          <a:prstGeom prst="rect">
            <a:avLst/>
          </a:prstGeom>
        </p:spPr>
      </p:pic>
      <p:pic>
        <p:nvPicPr>
          <p:cNvPr id="14" name="Picture 13"/>
          <p:cNvPicPr>
            <a:picLocks noChangeAspect="1"/>
          </p:cNvPicPr>
          <p:nvPr/>
        </p:nvPicPr>
        <p:blipFill>
          <a:blip r:embed="rId4">
            <a:alphaModFix/>
            <a:extLst>
              <a:ext uri="{BEBA8EAE-BF5A-486C-A8C5-ECC9F3942E4B}">
                <a14:imgProps xmlns:a14="http://schemas.microsoft.com/office/drawing/2010/main">
                  <a14:imgLayer r:embed="rId10">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6068243" y="3759200"/>
            <a:ext cx="1211228" cy="1066800"/>
          </a:xfrm>
          <a:prstGeom prst="rect">
            <a:avLst/>
          </a:prstGeom>
        </p:spPr>
      </p:pic>
      <p:pic>
        <p:nvPicPr>
          <p:cNvPr id="15" name="Picture 14"/>
          <p:cNvPicPr>
            <a:picLocks noChangeAspect="1"/>
          </p:cNvPicPr>
          <p:nvPr/>
        </p:nvPicPr>
        <p:blipFill>
          <a:blip r:embed="rId4">
            <a:alphaModFix/>
            <a:extLst>
              <a:ext uri="{BEBA8EAE-BF5A-486C-A8C5-ECC9F3942E4B}">
                <a14:imgProps xmlns:a14="http://schemas.microsoft.com/office/drawing/2010/main">
                  <a14:imgLayer r:embed="rId5">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7279471" y="2159000"/>
            <a:ext cx="1211228" cy="1066800"/>
          </a:xfrm>
          <a:prstGeom prst="rect">
            <a:avLst/>
          </a:prstGeom>
        </p:spPr>
      </p:pic>
      <p:pic>
        <p:nvPicPr>
          <p:cNvPr id="16" name="Picture 15"/>
          <p:cNvPicPr>
            <a:picLocks noChangeAspect="1"/>
          </p:cNvPicPr>
          <p:nvPr/>
        </p:nvPicPr>
        <p:blipFill>
          <a:blip r:embed="rId4">
            <a:alphaModFix/>
            <a:extLst>
              <a:ext uri="{BEBA8EAE-BF5A-486C-A8C5-ECC9F3942E4B}">
                <a14:imgProps xmlns:a14="http://schemas.microsoft.com/office/drawing/2010/main">
                  <a14:imgLayer r:embed="rId5">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7431129" y="2692400"/>
            <a:ext cx="1211228" cy="1066800"/>
          </a:xfrm>
          <a:prstGeom prst="rect">
            <a:avLst/>
          </a:prstGeom>
        </p:spPr>
      </p:pic>
      <p:sp>
        <p:nvSpPr>
          <p:cNvPr id="17" name="TextBox 16"/>
          <p:cNvSpPr txBox="1"/>
          <p:nvPr/>
        </p:nvSpPr>
        <p:spPr>
          <a:xfrm>
            <a:off x="3649628" y="3173392"/>
            <a:ext cx="1574800" cy="584776"/>
          </a:xfrm>
          <a:prstGeom prst="rect">
            <a:avLst/>
          </a:prstGeom>
          <a:solidFill>
            <a:srgbClr val="A40018"/>
          </a:solidFill>
        </p:spPr>
        <p:txBody>
          <a:bodyPr wrap="square" rtlCol="0">
            <a:spAutoFit/>
          </a:bodyPr>
          <a:lstStyle/>
          <a:p>
            <a:pPr algn="ctr"/>
            <a:r>
              <a:rPr lang="en-US" sz="3200" dirty="0" smtClean="0">
                <a:solidFill>
                  <a:schemeClr val="bg1"/>
                </a:solidFill>
              </a:rPr>
              <a:t>ERAS</a:t>
            </a:r>
            <a:endParaRPr lang="en-US" sz="3200" dirty="0">
              <a:solidFill>
                <a:schemeClr val="bg1"/>
              </a:solidFill>
            </a:endParaRPr>
          </a:p>
        </p:txBody>
      </p:sp>
      <p:pic>
        <p:nvPicPr>
          <p:cNvPr id="18" name="Picture 17"/>
          <p:cNvPicPr>
            <a:picLocks noChangeAspect="1"/>
          </p:cNvPicPr>
          <p:nvPr/>
        </p:nvPicPr>
        <p:blipFill>
          <a:blip r:embed="rId4">
            <a:alphaModFix/>
            <a:extLst>
              <a:ext uri="{BEBA8EAE-BF5A-486C-A8C5-ECC9F3942E4B}">
                <a14:imgProps xmlns:a14="http://schemas.microsoft.com/office/drawing/2010/main">
                  <a14:imgLayer r:embed="rId10">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1024714" y="977900"/>
            <a:ext cx="1211228" cy="1066800"/>
          </a:xfrm>
          <a:prstGeom prst="rect">
            <a:avLst/>
          </a:prstGeom>
        </p:spPr>
      </p:pic>
      <p:pic>
        <p:nvPicPr>
          <p:cNvPr id="19" name="Picture 18"/>
          <p:cNvPicPr>
            <a:picLocks noChangeAspect="1"/>
          </p:cNvPicPr>
          <p:nvPr/>
        </p:nvPicPr>
        <p:blipFill>
          <a:blip r:embed="rId4">
            <a:alphaModFix/>
            <a:extLst>
              <a:ext uri="{BEBA8EAE-BF5A-486C-A8C5-ECC9F3942E4B}">
                <a14:imgProps xmlns:a14="http://schemas.microsoft.com/office/drawing/2010/main">
                  <a14:imgLayer r:embed="rId10">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3522628" y="279400"/>
            <a:ext cx="1211228" cy="1066800"/>
          </a:xfrm>
          <a:prstGeom prst="rect">
            <a:avLst/>
          </a:prstGeom>
        </p:spPr>
      </p:pic>
      <p:pic>
        <p:nvPicPr>
          <p:cNvPr id="20" name="Picture 19"/>
          <p:cNvPicPr>
            <a:picLocks noChangeAspect="1"/>
          </p:cNvPicPr>
          <p:nvPr/>
        </p:nvPicPr>
        <p:blipFill>
          <a:blip r:embed="rId4">
            <a:alphaModFix/>
            <a:extLst>
              <a:ext uri="{BEBA8EAE-BF5A-486C-A8C5-ECC9F3942E4B}">
                <a14:imgProps xmlns:a14="http://schemas.microsoft.com/office/drawing/2010/main">
                  <a14:imgLayer r:embed="rId5">
                    <a14:imgEffect>
                      <a14:backgroundRemoval t="9846" b="91692" l="20054" r="89973">
                        <a14:foregroundMark x1="29268" y1="64308" x2="17886" y2="64308"/>
                        <a14:foregroundMark x1="16802" y1="72615" x2="16802" y2="72615"/>
                        <a14:foregroundMark x1="20054" y1="79692" x2="20054" y2="79692"/>
                        <a14:foregroundMark x1="49322" y1="72615" x2="81843" y2="23692"/>
                        <a14:foregroundMark x1="31436" y1="54769" x2="61789" y2="10769"/>
                        <a14:foregroundMark x1="67209" y1="78462" x2="75610" y2="66769"/>
                        <a14:foregroundMark x1="21951" y1="23692" x2="21951" y2="23692"/>
                        <a14:foregroundMark x1="63957" y1="66769" x2="63957" y2="66769"/>
                      </a14:backgroundRemoval>
                    </a14:imgEffect>
                  </a14:imgLayer>
                </a14:imgProps>
              </a:ext>
            </a:extLst>
          </a:blip>
          <a:stretch>
            <a:fillRect/>
          </a:stretch>
        </p:blipFill>
        <p:spPr>
          <a:xfrm>
            <a:off x="6977028" y="850900"/>
            <a:ext cx="1211228" cy="1066800"/>
          </a:xfrm>
          <a:prstGeom prst="rect">
            <a:avLst/>
          </a:prstGeom>
        </p:spPr>
      </p:pic>
    </p:spTree>
    <p:extLst>
      <p:ext uri="{BB962C8B-B14F-4D97-AF65-F5344CB8AC3E}">
        <p14:creationId xmlns:p14="http://schemas.microsoft.com/office/powerpoint/2010/main" val="3474177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24628" y="4339495"/>
            <a:ext cx="7027759" cy="753766"/>
          </a:xfrm>
          <a:prstGeom prst="rect">
            <a:avLst/>
          </a:prstGeom>
        </p:spPr>
      </p:pic>
      <p:pic>
        <p:nvPicPr>
          <p:cNvPr id="10" name="Picture 9"/>
          <p:cNvPicPr>
            <a:picLocks noChangeAspect="1"/>
          </p:cNvPicPr>
          <p:nvPr/>
        </p:nvPicPr>
        <p:blipFill>
          <a:blip r:embed="rId3"/>
          <a:stretch>
            <a:fillRect/>
          </a:stretch>
        </p:blipFill>
        <p:spPr>
          <a:xfrm>
            <a:off x="624628" y="2264258"/>
            <a:ext cx="7753059" cy="1428195"/>
          </a:xfrm>
          <a:prstGeom prst="rect">
            <a:avLst/>
          </a:prstGeom>
        </p:spPr>
      </p:pic>
      <p:pic>
        <p:nvPicPr>
          <p:cNvPr id="13" name="Picture 12"/>
          <p:cNvPicPr>
            <a:picLocks noChangeAspect="1"/>
          </p:cNvPicPr>
          <p:nvPr/>
        </p:nvPicPr>
        <p:blipFill>
          <a:blip r:embed="rId4"/>
          <a:stretch>
            <a:fillRect/>
          </a:stretch>
        </p:blipFill>
        <p:spPr>
          <a:xfrm>
            <a:off x="499931" y="370173"/>
            <a:ext cx="3375934" cy="887746"/>
          </a:xfrm>
          <a:prstGeom prst="rect">
            <a:avLst/>
          </a:prstGeom>
        </p:spPr>
      </p:pic>
      <p:pic>
        <p:nvPicPr>
          <p:cNvPr id="14" name="Picture 13"/>
          <p:cNvPicPr>
            <a:picLocks noChangeAspect="1"/>
          </p:cNvPicPr>
          <p:nvPr/>
        </p:nvPicPr>
        <p:blipFill>
          <a:blip r:embed="rId5"/>
          <a:stretch>
            <a:fillRect/>
          </a:stretch>
        </p:blipFill>
        <p:spPr>
          <a:xfrm>
            <a:off x="499931" y="1002618"/>
            <a:ext cx="7998888" cy="418453"/>
          </a:xfrm>
          <a:prstGeom prst="rect">
            <a:avLst/>
          </a:prstGeom>
        </p:spPr>
      </p:pic>
      <p:pic>
        <p:nvPicPr>
          <p:cNvPr id="15" name="Picture 14"/>
          <p:cNvPicPr>
            <a:picLocks noChangeAspect="1"/>
          </p:cNvPicPr>
          <p:nvPr/>
        </p:nvPicPr>
        <p:blipFill>
          <a:blip r:embed="rId6"/>
          <a:stretch>
            <a:fillRect/>
          </a:stretch>
        </p:blipFill>
        <p:spPr>
          <a:xfrm>
            <a:off x="499931" y="1421070"/>
            <a:ext cx="7036472" cy="370341"/>
          </a:xfrm>
          <a:prstGeom prst="rect">
            <a:avLst/>
          </a:prstGeom>
        </p:spPr>
      </p:pic>
    </p:spTree>
    <p:extLst>
      <p:ext uri="{BB962C8B-B14F-4D97-AF65-F5344CB8AC3E}">
        <p14:creationId xmlns:p14="http://schemas.microsoft.com/office/powerpoint/2010/main" val="22655804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99931" y="370173"/>
            <a:ext cx="3375934" cy="887746"/>
          </a:xfrm>
          <a:prstGeom prst="rect">
            <a:avLst/>
          </a:prstGeom>
        </p:spPr>
      </p:pic>
      <p:pic>
        <p:nvPicPr>
          <p:cNvPr id="5" name="Picture 4"/>
          <p:cNvPicPr>
            <a:picLocks noChangeAspect="1"/>
          </p:cNvPicPr>
          <p:nvPr/>
        </p:nvPicPr>
        <p:blipFill>
          <a:blip r:embed="rId3"/>
          <a:stretch>
            <a:fillRect/>
          </a:stretch>
        </p:blipFill>
        <p:spPr>
          <a:xfrm>
            <a:off x="577325" y="2404776"/>
            <a:ext cx="7921494" cy="2143216"/>
          </a:xfrm>
          <a:prstGeom prst="rect">
            <a:avLst/>
          </a:prstGeom>
        </p:spPr>
      </p:pic>
      <p:pic>
        <p:nvPicPr>
          <p:cNvPr id="6" name="Picture 5"/>
          <p:cNvPicPr>
            <a:picLocks noChangeAspect="1"/>
          </p:cNvPicPr>
          <p:nvPr/>
        </p:nvPicPr>
        <p:blipFill>
          <a:blip r:embed="rId4"/>
          <a:stretch>
            <a:fillRect/>
          </a:stretch>
        </p:blipFill>
        <p:spPr>
          <a:xfrm>
            <a:off x="499931" y="1002618"/>
            <a:ext cx="7998888" cy="418453"/>
          </a:xfrm>
          <a:prstGeom prst="rect">
            <a:avLst/>
          </a:prstGeom>
        </p:spPr>
      </p:pic>
      <p:pic>
        <p:nvPicPr>
          <p:cNvPr id="7" name="Picture 6"/>
          <p:cNvPicPr>
            <a:picLocks noChangeAspect="1"/>
          </p:cNvPicPr>
          <p:nvPr/>
        </p:nvPicPr>
        <p:blipFill>
          <a:blip r:embed="rId5"/>
          <a:stretch>
            <a:fillRect/>
          </a:stretch>
        </p:blipFill>
        <p:spPr>
          <a:xfrm>
            <a:off x="499931" y="1421070"/>
            <a:ext cx="7036472" cy="370341"/>
          </a:xfrm>
          <a:prstGeom prst="rect">
            <a:avLst/>
          </a:prstGeom>
        </p:spPr>
      </p:pic>
      <p:pic>
        <p:nvPicPr>
          <p:cNvPr id="8" name="Picture 7"/>
          <p:cNvPicPr>
            <a:picLocks noChangeAspect="1"/>
          </p:cNvPicPr>
          <p:nvPr/>
        </p:nvPicPr>
        <p:blipFill>
          <a:blip r:embed="rId6"/>
          <a:stretch>
            <a:fillRect/>
          </a:stretch>
        </p:blipFill>
        <p:spPr>
          <a:xfrm>
            <a:off x="577324" y="4763766"/>
            <a:ext cx="8126081" cy="1261681"/>
          </a:xfrm>
          <a:prstGeom prst="rect">
            <a:avLst/>
          </a:prstGeom>
        </p:spPr>
      </p:pic>
    </p:spTree>
    <p:extLst>
      <p:ext uri="{BB962C8B-B14F-4D97-AF65-F5344CB8AC3E}">
        <p14:creationId xmlns:p14="http://schemas.microsoft.com/office/powerpoint/2010/main" val="17950485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99931" y="370173"/>
            <a:ext cx="3375934" cy="887746"/>
          </a:xfrm>
          <a:prstGeom prst="rect">
            <a:avLst/>
          </a:prstGeom>
        </p:spPr>
      </p:pic>
      <p:pic>
        <p:nvPicPr>
          <p:cNvPr id="4" name="Picture 3"/>
          <p:cNvPicPr>
            <a:picLocks noChangeAspect="1"/>
          </p:cNvPicPr>
          <p:nvPr/>
        </p:nvPicPr>
        <p:blipFill>
          <a:blip r:embed="rId3"/>
          <a:stretch>
            <a:fillRect/>
          </a:stretch>
        </p:blipFill>
        <p:spPr>
          <a:xfrm>
            <a:off x="499931" y="2042778"/>
            <a:ext cx="7146445" cy="1024172"/>
          </a:xfrm>
          <a:prstGeom prst="rect">
            <a:avLst/>
          </a:prstGeom>
        </p:spPr>
      </p:pic>
      <p:pic>
        <p:nvPicPr>
          <p:cNvPr id="5" name="Picture 4"/>
          <p:cNvPicPr>
            <a:picLocks noChangeAspect="1"/>
          </p:cNvPicPr>
          <p:nvPr/>
        </p:nvPicPr>
        <p:blipFill>
          <a:blip r:embed="rId4"/>
          <a:stretch>
            <a:fillRect/>
          </a:stretch>
        </p:blipFill>
        <p:spPr>
          <a:xfrm>
            <a:off x="499931" y="3552770"/>
            <a:ext cx="7095644" cy="892678"/>
          </a:xfrm>
          <a:prstGeom prst="rect">
            <a:avLst/>
          </a:prstGeom>
        </p:spPr>
      </p:pic>
      <p:pic>
        <p:nvPicPr>
          <p:cNvPr id="6" name="Picture 5"/>
          <p:cNvPicPr>
            <a:picLocks noChangeAspect="1"/>
          </p:cNvPicPr>
          <p:nvPr/>
        </p:nvPicPr>
        <p:blipFill>
          <a:blip r:embed="rId5"/>
          <a:stretch>
            <a:fillRect/>
          </a:stretch>
        </p:blipFill>
        <p:spPr>
          <a:xfrm>
            <a:off x="499931" y="1002618"/>
            <a:ext cx="7998888" cy="418453"/>
          </a:xfrm>
          <a:prstGeom prst="rect">
            <a:avLst/>
          </a:prstGeom>
        </p:spPr>
      </p:pic>
      <p:pic>
        <p:nvPicPr>
          <p:cNvPr id="7" name="Picture 6"/>
          <p:cNvPicPr>
            <a:picLocks noChangeAspect="1"/>
          </p:cNvPicPr>
          <p:nvPr/>
        </p:nvPicPr>
        <p:blipFill>
          <a:blip r:embed="rId6"/>
          <a:stretch>
            <a:fillRect/>
          </a:stretch>
        </p:blipFill>
        <p:spPr>
          <a:xfrm>
            <a:off x="499931" y="1421070"/>
            <a:ext cx="7036472" cy="370341"/>
          </a:xfrm>
          <a:prstGeom prst="rect">
            <a:avLst/>
          </a:prstGeom>
        </p:spPr>
      </p:pic>
    </p:spTree>
    <p:extLst>
      <p:ext uri="{BB962C8B-B14F-4D97-AF65-F5344CB8AC3E}">
        <p14:creationId xmlns:p14="http://schemas.microsoft.com/office/powerpoint/2010/main" val="122942197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17689</TotalTime>
  <Words>1977</Words>
  <Application>Microsoft Macintosh PowerPoint</Application>
  <PresentationFormat>On-screen Show (4:3)</PresentationFormat>
  <Paragraphs>110</Paragraphs>
  <Slides>33</Slides>
  <Notes>12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Austin</vt:lpstr>
      <vt:lpstr>Enhanced Recovery After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Enhanced Recovery After Surgery</dc:title>
  <dc:creator>Leah Baumgardner</dc:creator>
  <cp:lastModifiedBy>Leah Baumgardner</cp:lastModifiedBy>
  <cp:revision>85</cp:revision>
  <cp:lastPrinted>2014-05-04T17:21:29Z</cp:lastPrinted>
  <dcterms:created xsi:type="dcterms:W3CDTF">2014-04-23T23:51:27Z</dcterms:created>
  <dcterms:modified xsi:type="dcterms:W3CDTF">2014-09-28T23:05:02Z</dcterms:modified>
</cp:coreProperties>
</file>